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 id="2147483705" r:id="rId5"/>
  </p:sldMasterIdLst>
  <p:notesMasterIdLst>
    <p:notesMasterId r:id="rId47"/>
  </p:notesMasterIdLst>
  <p:sldIdLst>
    <p:sldId id="256" r:id="rId6"/>
    <p:sldId id="323" r:id="rId7"/>
    <p:sldId id="293" r:id="rId8"/>
    <p:sldId id="287" r:id="rId9"/>
    <p:sldId id="291" r:id="rId10"/>
    <p:sldId id="282" r:id="rId11"/>
    <p:sldId id="290" r:id="rId12"/>
    <p:sldId id="299"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285" r:id="rId27"/>
    <p:sldId id="318" r:id="rId28"/>
    <p:sldId id="319" r:id="rId29"/>
    <p:sldId id="320" r:id="rId30"/>
    <p:sldId id="321" r:id="rId31"/>
    <p:sldId id="322" r:id="rId32"/>
    <p:sldId id="280" r:id="rId33"/>
    <p:sldId id="258" r:id="rId34"/>
    <p:sldId id="292" r:id="rId35"/>
    <p:sldId id="281" r:id="rId36"/>
    <p:sldId id="262" r:id="rId37"/>
    <p:sldId id="263" r:id="rId38"/>
    <p:sldId id="259" r:id="rId39"/>
    <p:sldId id="274" r:id="rId40"/>
    <p:sldId id="273" r:id="rId41"/>
    <p:sldId id="278" r:id="rId42"/>
    <p:sldId id="286" r:id="rId43"/>
    <p:sldId id="277" r:id="rId44"/>
    <p:sldId id="303" r:id="rId45"/>
    <p:sldId id="301"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and Moreau" initials="RM" lastIdx="1" clrIdx="0">
    <p:extLst>
      <p:ext uri="{19B8F6BF-5375-455C-9EA6-DF929625EA0E}">
        <p15:presenceInfo xmlns:p15="http://schemas.microsoft.com/office/powerpoint/2012/main" userId="a24312ffb2cc39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3" autoAdjust="0"/>
    <p:restoredTop sz="93878" autoAdjust="0"/>
  </p:normalViewPr>
  <p:slideViewPr>
    <p:cSldViewPr snapToGrid="0">
      <p:cViewPr varScale="1">
        <p:scale>
          <a:sx n="99" d="100"/>
          <a:sy n="99" d="100"/>
        </p:scale>
        <p:origin x="208"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8377A-E210-46E8-8F4E-6619544C1E4A}" type="datetimeFigureOut">
              <a:rPr lang="fr-BE" smtClean="0"/>
              <a:t>7/02/20</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C5107-092A-4CFE-AE64-C4DE3BE93F60}" type="slidenum">
              <a:rPr lang="fr-BE" smtClean="0"/>
              <a:t>‹#›</a:t>
            </a:fld>
            <a:endParaRPr lang="fr-BE"/>
          </a:p>
        </p:txBody>
      </p:sp>
    </p:spTree>
    <p:extLst>
      <p:ext uri="{BB962C8B-B14F-4D97-AF65-F5344CB8AC3E}">
        <p14:creationId xmlns:p14="http://schemas.microsoft.com/office/powerpoint/2010/main" val="77105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47C5107-092A-4CFE-AE64-C4DE3BE93F60}" type="slidenum">
              <a:rPr lang="fr-BE" smtClean="0"/>
              <a:t>1</a:t>
            </a:fld>
            <a:endParaRPr lang="fr-BE"/>
          </a:p>
        </p:txBody>
      </p:sp>
    </p:spTree>
    <p:extLst>
      <p:ext uri="{BB962C8B-B14F-4D97-AF65-F5344CB8AC3E}">
        <p14:creationId xmlns:p14="http://schemas.microsoft.com/office/powerpoint/2010/main" val="420533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47C5107-092A-4CFE-AE64-C4DE3BE93F60}" type="slidenum">
              <a:rPr lang="fr-BE" smtClean="0"/>
              <a:t>3</a:t>
            </a:fld>
            <a:endParaRPr lang="fr-BE"/>
          </a:p>
        </p:txBody>
      </p:sp>
    </p:spTree>
    <p:extLst>
      <p:ext uri="{BB962C8B-B14F-4D97-AF65-F5344CB8AC3E}">
        <p14:creationId xmlns:p14="http://schemas.microsoft.com/office/powerpoint/2010/main" val="128768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1st one is key to </a:t>
            </a:r>
            <a:r>
              <a:rPr lang="fr-BE" dirty="0" err="1"/>
              <a:t>discuss</a:t>
            </a:r>
            <a:r>
              <a:rPr lang="fr-BE" dirty="0"/>
              <a:t>.  </a:t>
            </a:r>
            <a:r>
              <a:rPr lang="fr-BE" dirty="0" err="1"/>
              <a:t>Sense</a:t>
            </a:r>
            <a:r>
              <a:rPr lang="fr-BE" dirty="0"/>
              <a:t> of </a:t>
            </a:r>
            <a:r>
              <a:rPr lang="fr-BE" dirty="0" err="1"/>
              <a:t>Urgency</a:t>
            </a:r>
            <a:r>
              <a:rPr lang="fr-BE" dirty="0"/>
              <a:t> but recognition </a:t>
            </a:r>
            <a:r>
              <a:rPr lang="fr-BE" dirty="0" err="1"/>
              <a:t>that</a:t>
            </a:r>
            <a:r>
              <a:rPr lang="fr-BE" dirty="0"/>
              <a:t> </a:t>
            </a:r>
            <a:r>
              <a:rPr lang="fr-BE" dirty="0" err="1"/>
              <a:t>this</a:t>
            </a:r>
            <a:r>
              <a:rPr lang="fr-BE" dirty="0"/>
              <a:t> feeling of emergency </a:t>
            </a:r>
            <a:r>
              <a:rPr lang="fr-BE" dirty="0" err="1"/>
              <a:t>does</a:t>
            </a:r>
            <a:r>
              <a:rPr lang="fr-BE" dirty="0"/>
              <a:t> not help in </a:t>
            </a:r>
            <a:r>
              <a:rPr lang="fr-BE" dirty="0" err="1"/>
              <a:t>designing</a:t>
            </a:r>
            <a:r>
              <a:rPr lang="fr-BE" dirty="0"/>
              <a:t> the </a:t>
            </a:r>
            <a:r>
              <a:rPr lang="fr-BE" dirty="0" err="1"/>
              <a:t>necessary</a:t>
            </a:r>
            <a:r>
              <a:rPr lang="fr-BE" dirty="0"/>
              <a:t> </a:t>
            </a:r>
            <a:r>
              <a:rPr lang="fr-BE" dirty="0" err="1"/>
              <a:t>complex</a:t>
            </a:r>
            <a:r>
              <a:rPr lang="fr-BE" dirty="0"/>
              <a:t> solutions.</a:t>
            </a:r>
          </a:p>
        </p:txBody>
      </p:sp>
      <p:sp>
        <p:nvSpPr>
          <p:cNvPr id="4" name="Espace réservé du numéro de diapositive 3"/>
          <p:cNvSpPr>
            <a:spLocks noGrp="1"/>
          </p:cNvSpPr>
          <p:nvPr>
            <p:ph type="sldNum" sz="quarter" idx="5"/>
          </p:nvPr>
        </p:nvSpPr>
        <p:spPr/>
        <p:txBody>
          <a:bodyPr/>
          <a:lstStyle/>
          <a:p>
            <a:fld id="{F47C5107-092A-4CFE-AE64-C4DE3BE93F60}" type="slidenum">
              <a:rPr lang="fr-BE" smtClean="0"/>
              <a:t>4</a:t>
            </a:fld>
            <a:endParaRPr lang="fr-BE"/>
          </a:p>
        </p:txBody>
      </p:sp>
    </p:spTree>
    <p:extLst>
      <p:ext uri="{BB962C8B-B14F-4D97-AF65-F5344CB8AC3E}">
        <p14:creationId xmlns:p14="http://schemas.microsoft.com/office/powerpoint/2010/main" val="189273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47C5107-092A-4CFE-AE64-C4DE3BE93F60}" type="slidenum">
              <a:rPr lang="fr-BE" smtClean="0"/>
              <a:t>7</a:t>
            </a:fld>
            <a:endParaRPr lang="fr-BE"/>
          </a:p>
        </p:txBody>
      </p:sp>
    </p:spTree>
    <p:extLst>
      <p:ext uri="{BB962C8B-B14F-4D97-AF65-F5344CB8AC3E}">
        <p14:creationId xmlns:p14="http://schemas.microsoft.com/office/powerpoint/2010/main" val="271241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1610D-E75E-428D-99D7-42BD5AE05B3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7A208C7-3D91-45D0-A9C0-CE225D9E4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8DE8E837-19C4-47D6-8A48-7B92816B191D}"/>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5" name="Espace réservé du pied de page 4">
            <a:extLst>
              <a:ext uri="{FF2B5EF4-FFF2-40B4-BE49-F238E27FC236}">
                <a16:creationId xmlns:a16="http://schemas.microsoft.com/office/drawing/2014/main" id="{1658C671-0789-454D-9C17-7CF45C6953C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78984CD-BDB9-4498-9B77-1ECFCE569B1A}"/>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56326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0BA4A3-0431-4EF3-8EAB-0C8B4BACF3BC}"/>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A848B1B-1AF2-4590-BFBA-6E7B5236B1C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39CFCB8-4AB4-45B4-A44A-BED0552CC05F}"/>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5" name="Espace réservé du pied de page 4">
            <a:extLst>
              <a:ext uri="{FF2B5EF4-FFF2-40B4-BE49-F238E27FC236}">
                <a16:creationId xmlns:a16="http://schemas.microsoft.com/office/drawing/2014/main" id="{CD18DB26-690B-42D3-BCD5-5A89B7C9C19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80814E2-1E6A-4987-AEFC-8608CFE72161}"/>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16741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CB21BD7-C2FB-4A19-97D8-560EEEF8493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084C68F4-5F70-4E69-B02D-1ADC399EFC2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EE0F538-D3C9-4F80-952E-230A0C785781}"/>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5" name="Espace réservé du pied de page 4">
            <a:extLst>
              <a:ext uri="{FF2B5EF4-FFF2-40B4-BE49-F238E27FC236}">
                <a16:creationId xmlns:a16="http://schemas.microsoft.com/office/drawing/2014/main" id="{4139B337-0277-4554-AE2C-6CD606E392B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EAA266B-E9EA-4FC7-A432-F78851D79413}"/>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352014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5720FFA-7CD7-4DBE-8E57-24CC6FA4D515}" type="datetimeFigureOut">
              <a:rPr lang="fr-BE" smtClean="0"/>
              <a:t>7/02/20</a:t>
            </a:fld>
            <a:endParaRPr lang="fr-BE"/>
          </a:p>
        </p:txBody>
      </p:sp>
      <p:sp>
        <p:nvSpPr>
          <p:cNvPr id="5" name="Footer Placeholder 4"/>
          <p:cNvSpPr>
            <a:spLocks noGrp="1"/>
          </p:cNvSpPr>
          <p:nvPr>
            <p:ph type="ftr" sz="quarter" idx="11"/>
          </p:nvPr>
        </p:nvSpPr>
        <p:spPr/>
        <p:txBody>
          <a:bodyPr/>
          <a:lstStyle/>
          <a:p>
            <a:endParaRPr lang="fr-B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1315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720FFA-7CD7-4DBE-8E57-24CC6FA4D515}" type="datetimeFigureOut">
              <a:rPr lang="fr-BE" smtClean="0"/>
              <a:t>7/02/20</a:t>
            </a:fld>
            <a:endParaRPr lang="fr-BE"/>
          </a:p>
        </p:txBody>
      </p:sp>
      <p:sp>
        <p:nvSpPr>
          <p:cNvPr id="5" name="Footer Placeholder 4"/>
          <p:cNvSpPr>
            <a:spLocks noGrp="1"/>
          </p:cNvSpPr>
          <p:nvPr>
            <p:ph type="ftr" sz="quarter" idx="11"/>
          </p:nvPr>
        </p:nvSpPr>
        <p:spPr/>
        <p:txBody>
          <a:bodyPr/>
          <a:lstStyle/>
          <a:p>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1881509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5720FFA-7CD7-4DBE-8E57-24CC6FA4D515}" type="datetimeFigureOut">
              <a:rPr lang="fr-BE" smtClean="0"/>
              <a:t>7/02/20</a:t>
            </a:fld>
            <a:endParaRPr lang="fr-BE"/>
          </a:p>
        </p:txBody>
      </p:sp>
      <p:sp>
        <p:nvSpPr>
          <p:cNvPr id="5" name="Footer Placeholder 4"/>
          <p:cNvSpPr>
            <a:spLocks noGrp="1"/>
          </p:cNvSpPr>
          <p:nvPr>
            <p:ph type="ftr" sz="quarter" idx="11"/>
          </p:nvPr>
        </p:nvSpPr>
        <p:spPr/>
        <p:txBody>
          <a:bodyPr/>
          <a:lstStyle/>
          <a:p>
            <a:endParaRPr lang="fr-B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1184990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720FFA-7CD7-4DBE-8E57-24CC6FA4D515}" type="datetimeFigureOut">
              <a:rPr lang="fr-BE" smtClean="0"/>
              <a:t>7/02/20</a:t>
            </a:fld>
            <a:endParaRPr lang="fr-BE"/>
          </a:p>
        </p:txBody>
      </p:sp>
      <p:sp>
        <p:nvSpPr>
          <p:cNvPr id="6" name="Footer Placeholder 5"/>
          <p:cNvSpPr>
            <a:spLocks noGrp="1"/>
          </p:cNvSpPr>
          <p:nvPr>
            <p:ph type="ftr" sz="quarter" idx="11"/>
          </p:nvPr>
        </p:nvSpPr>
        <p:spPr/>
        <p:txBody>
          <a:bodyPr/>
          <a:lstStyle/>
          <a:p>
            <a:endParaRPr lang="fr-B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33674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5720FFA-7CD7-4DBE-8E57-24CC6FA4D515}" type="datetimeFigureOut">
              <a:rPr lang="fr-BE" smtClean="0"/>
              <a:t>7/02/20</a:t>
            </a:fld>
            <a:endParaRPr lang="fr-BE"/>
          </a:p>
        </p:txBody>
      </p:sp>
      <p:sp>
        <p:nvSpPr>
          <p:cNvPr id="8" name="Footer Placeholder 7"/>
          <p:cNvSpPr>
            <a:spLocks noGrp="1"/>
          </p:cNvSpPr>
          <p:nvPr>
            <p:ph type="ftr" sz="quarter" idx="11"/>
          </p:nvPr>
        </p:nvSpPr>
        <p:spPr/>
        <p:txBody>
          <a:bodyPr/>
          <a:lstStyle/>
          <a:p>
            <a:endParaRPr lang="fr-B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447775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720FFA-7CD7-4DBE-8E57-24CC6FA4D515}" type="datetimeFigureOut">
              <a:rPr lang="fr-BE" smtClean="0"/>
              <a:t>7/02/20</a:t>
            </a:fld>
            <a:endParaRPr lang="fr-BE"/>
          </a:p>
        </p:txBody>
      </p:sp>
      <p:sp>
        <p:nvSpPr>
          <p:cNvPr id="4" name="Footer Placeholder 3"/>
          <p:cNvSpPr>
            <a:spLocks noGrp="1"/>
          </p:cNvSpPr>
          <p:nvPr>
            <p:ph type="ftr" sz="quarter" idx="11"/>
          </p:nvPr>
        </p:nvSpPr>
        <p:spPr/>
        <p:txBody>
          <a:bodyPr/>
          <a:lstStyle/>
          <a:p>
            <a:endParaRPr lang="fr-B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371329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20FFA-7CD7-4DBE-8E57-24CC6FA4D515}" type="datetimeFigureOut">
              <a:rPr lang="fr-BE" smtClean="0"/>
              <a:t>7/02/20</a:t>
            </a:fld>
            <a:endParaRPr lang="fr-BE"/>
          </a:p>
        </p:txBody>
      </p:sp>
      <p:sp>
        <p:nvSpPr>
          <p:cNvPr id="3" name="Footer Placeholder 2"/>
          <p:cNvSpPr>
            <a:spLocks noGrp="1"/>
          </p:cNvSpPr>
          <p:nvPr>
            <p:ph type="ftr" sz="quarter" idx="11"/>
          </p:nvPr>
        </p:nvSpPr>
        <p:spPr/>
        <p:txBody>
          <a:bodyPr/>
          <a:lstStyle/>
          <a:p>
            <a:endParaRPr lang="fr-B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400212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t>7/02/20</a:t>
            </a:fld>
            <a:endParaRPr lang="fr-BE"/>
          </a:p>
        </p:txBody>
      </p:sp>
      <p:sp>
        <p:nvSpPr>
          <p:cNvPr id="6" name="Footer Placeholder 5"/>
          <p:cNvSpPr>
            <a:spLocks noGrp="1"/>
          </p:cNvSpPr>
          <p:nvPr>
            <p:ph type="ftr" sz="quarter" idx="11"/>
          </p:nvPr>
        </p:nvSpPr>
        <p:spPr/>
        <p:txBody>
          <a:bodyPr/>
          <a:lstStyle/>
          <a:p>
            <a:endParaRPr lang="fr-B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305241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E9FC8-E51D-48FC-B436-A5332CC140E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5E7DAFB-8ECF-4B76-899B-B4E0468751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BDE3C16-6A43-44BF-95EB-92161EC49679}"/>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5" name="Espace réservé du pied de page 4">
            <a:extLst>
              <a:ext uri="{FF2B5EF4-FFF2-40B4-BE49-F238E27FC236}">
                <a16:creationId xmlns:a16="http://schemas.microsoft.com/office/drawing/2014/main" id="{68350780-B209-4EB7-978D-3B87385047B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B66B145-3498-409F-AB49-D2458C142AE1}"/>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298510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t>7/02/20</a:t>
            </a:fld>
            <a:endParaRPr lang="fr-BE"/>
          </a:p>
        </p:txBody>
      </p:sp>
      <p:sp>
        <p:nvSpPr>
          <p:cNvPr id="6" name="Footer Placeholder 5"/>
          <p:cNvSpPr>
            <a:spLocks noGrp="1"/>
          </p:cNvSpPr>
          <p:nvPr>
            <p:ph type="ftr" sz="quarter" idx="11"/>
          </p:nvPr>
        </p:nvSpPr>
        <p:spPr/>
        <p:txBody>
          <a:bodyPr/>
          <a:lstStyle/>
          <a:p>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1539803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5720FFA-7CD7-4DBE-8E57-24CC6FA4D515}" type="datetimeFigureOut">
              <a:rPr lang="fr-BE" smtClean="0"/>
              <a:t>7/02/20</a:t>
            </a:fld>
            <a:endParaRPr lang="fr-BE"/>
          </a:p>
        </p:txBody>
      </p:sp>
      <p:sp>
        <p:nvSpPr>
          <p:cNvPr id="5" name="Footer Placeholder 4"/>
          <p:cNvSpPr>
            <a:spLocks noGrp="1"/>
          </p:cNvSpPr>
          <p:nvPr>
            <p:ph type="ftr" sz="quarter" idx="11"/>
          </p:nvPr>
        </p:nvSpPr>
        <p:spPr/>
        <p:txBody>
          <a:bodyPr/>
          <a:lstStyle/>
          <a:p>
            <a:endParaRPr lang="fr-B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467703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5720FFA-7CD7-4DBE-8E57-24CC6FA4D515}" type="datetimeFigureOut">
              <a:rPr lang="fr-BE" smtClean="0"/>
              <a:t>7/02/20</a:t>
            </a:fld>
            <a:endParaRPr lang="fr-BE"/>
          </a:p>
        </p:txBody>
      </p:sp>
      <p:sp>
        <p:nvSpPr>
          <p:cNvPr id="5" name="Footer Placeholder 4"/>
          <p:cNvSpPr>
            <a:spLocks noGrp="1"/>
          </p:cNvSpPr>
          <p:nvPr>
            <p:ph type="ftr" sz="quarter" idx="11"/>
          </p:nvPr>
        </p:nvSpPr>
        <p:spPr/>
        <p:txBody>
          <a:bodyPr/>
          <a:lstStyle/>
          <a:p>
            <a:endParaRPr lang="fr-B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99F05-4DB1-40B7-BDFD-207758B3CE25}" type="slidenum">
              <a:rPr lang="fr-BE" smtClean="0"/>
              <a:t>‹#›</a:t>
            </a:fld>
            <a:endParaRPr lang="fr-B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5044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t>7/02/20</a:t>
            </a:fld>
            <a:endParaRPr lang="fr-BE"/>
          </a:p>
        </p:txBody>
      </p:sp>
      <p:sp>
        <p:nvSpPr>
          <p:cNvPr id="6" name="Footer Placeholder 5"/>
          <p:cNvSpPr>
            <a:spLocks noGrp="1"/>
          </p:cNvSpPr>
          <p:nvPr>
            <p:ph type="ftr" sz="quarter" idx="11"/>
          </p:nvPr>
        </p:nvSpPr>
        <p:spPr/>
        <p:txBody>
          <a:bodyPr/>
          <a:lstStyle/>
          <a:p>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395883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t>7/02/20</a:t>
            </a:fld>
            <a:endParaRPr lang="fr-BE"/>
          </a:p>
        </p:txBody>
      </p:sp>
      <p:sp>
        <p:nvSpPr>
          <p:cNvPr id="6" name="Footer Placeholder 5"/>
          <p:cNvSpPr>
            <a:spLocks noGrp="1"/>
          </p:cNvSpPr>
          <p:nvPr>
            <p:ph type="ftr" sz="quarter" idx="11"/>
          </p:nvPr>
        </p:nvSpPr>
        <p:spPr/>
        <p:txBody>
          <a:bodyPr/>
          <a:lstStyle/>
          <a:p>
            <a:endParaRPr lang="fr-B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99F05-4DB1-40B7-BDFD-207758B3CE25}" type="slidenum">
              <a:rPr lang="fr-BE" smtClean="0"/>
              <a:t>‹#›</a:t>
            </a:fld>
            <a:endParaRPr lang="fr-B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8389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t>7/02/20</a:t>
            </a:fld>
            <a:endParaRPr lang="fr-BE"/>
          </a:p>
        </p:txBody>
      </p:sp>
      <p:sp>
        <p:nvSpPr>
          <p:cNvPr id="6" name="Footer Placeholder 5"/>
          <p:cNvSpPr>
            <a:spLocks noGrp="1"/>
          </p:cNvSpPr>
          <p:nvPr>
            <p:ph type="ftr" sz="quarter" idx="11"/>
          </p:nvPr>
        </p:nvSpPr>
        <p:spPr/>
        <p:txBody>
          <a:bodyPr/>
          <a:lstStyle/>
          <a:p>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1588609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720FFA-7CD7-4DBE-8E57-24CC6FA4D515}" type="datetimeFigureOut">
              <a:rPr lang="fr-BE" smtClean="0"/>
              <a:t>7/02/20</a:t>
            </a:fld>
            <a:endParaRPr lang="fr-BE"/>
          </a:p>
        </p:txBody>
      </p:sp>
      <p:sp>
        <p:nvSpPr>
          <p:cNvPr id="5" name="Footer Placeholder 4"/>
          <p:cNvSpPr>
            <a:spLocks noGrp="1"/>
          </p:cNvSpPr>
          <p:nvPr>
            <p:ph type="ftr" sz="quarter" idx="11"/>
          </p:nvPr>
        </p:nvSpPr>
        <p:spPr/>
        <p:txBody>
          <a:bodyPr/>
          <a:lstStyle/>
          <a:p>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3018227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720FFA-7CD7-4DBE-8E57-24CC6FA4D515}" type="datetimeFigureOut">
              <a:rPr lang="fr-BE" smtClean="0"/>
              <a:t>7/02/20</a:t>
            </a:fld>
            <a:endParaRPr lang="fr-BE"/>
          </a:p>
        </p:txBody>
      </p:sp>
      <p:sp>
        <p:nvSpPr>
          <p:cNvPr id="5" name="Footer Placeholder 4"/>
          <p:cNvSpPr>
            <a:spLocks noGrp="1"/>
          </p:cNvSpPr>
          <p:nvPr>
            <p:ph type="ftr" sz="quarter" idx="11"/>
          </p:nvPr>
        </p:nvSpPr>
        <p:spPr/>
        <p:txBody>
          <a:bodyPr/>
          <a:lstStyle/>
          <a:p>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99F05-4DB1-40B7-BDFD-207758B3CE25}" type="slidenum">
              <a:rPr lang="fr-BE" smtClean="0"/>
              <a:t>‹#›</a:t>
            </a:fld>
            <a:endParaRPr lang="fr-BE"/>
          </a:p>
        </p:txBody>
      </p:sp>
    </p:spTree>
    <p:extLst>
      <p:ext uri="{BB962C8B-B14F-4D97-AF65-F5344CB8AC3E}">
        <p14:creationId xmlns:p14="http://schemas.microsoft.com/office/powerpoint/2010/main" val="262486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23905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3100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CDA66-7AC1-4B6F-8C1A-D2F8FDEC155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CE181883-B1AC-4FBB-9004-D050449C3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95DF51E-B2B9-4B66-A482-842494BA0AB7}"/>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5" name="Espace réservé du pied de page 4">
            <a:extLst>
              <a:ext uri="{FF2B5EF4-FFF2-40B4-BE49-F238E27FC236}">
                <a16:creationId xmlns:a16="http://schemas.microsoft.com/office/drawing/2014/main" id="{B239135F-7F5F-42B9-954B-24C66413A9B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46B3CEA-6425-4102-9098-D98B38945394}"/>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3864490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382729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041352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307230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063531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553497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713572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196327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753456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304033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190625" y="1151930"/>
            <a:ext cx="9810750" cy="2321719"/>
          </a:xfrm>
          <a:prstGeom prst="rect">
            <a:avLst/>
          </a:prstGeom>
        </p:spPr>
        <p:txBody>
          <a:bodyPr anchor="b"/>
          <a:lstStyle/>
          <a:p>
            <a:r>
              <a:t>Texte du titre</a:t>
            </a:r>
          </a:p>
        </p:txBody>
      </p:sp>
      <p:sp>
        <p:nvSpPr>
          <p:cNvPr id="12" name="Texte niveau 1…"/>
          <p:cNvSpPr txBox="1">
            <a:spLocks noGrp="1"/>
          </p:cNvSpPr>
          <p:nvPr>
            <p:ph type="body" sz="quarter" idx="1"/>
          </p:nvPr>
        </p:nvSpPr>
        <p:spPr>
          <a:xfrm>
            <a:off x="1190625" y="3545086"/>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val="32345375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71075-6A17-4E0F-A3FF-9861B0F748C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47728D6-B37A-4CDD-B299-E87E54CA6A5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A026D7D1-6357-4143-B4BD-AE6158ABD5D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C7D5FC0-E10F-421E-856C-010F84B99896}"/>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6" name="Espace réservé du pied de page 5">
            <a:extLst>
              <a:ext uri="{FF2B5EF4-FFF2-40B4-BE49-F238E27FC236}">
                <a16:creationId xmlns:a16="http://schemas.microsoft.com/office/drawing/2014/main" id="{5DCF799C-C3A2-4996-9CF7-327651E90EC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D7E4E5E-E30B-4BCB-B36C-979CCBB66431}"/>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3399367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idx="13"/>
          </p:nvPr>
        </p:nvSpPr>
        <p:spPr>
          <a:xfrm>
            <a:off x="1520708" y="203273"/>
            <a:ext cx="9144003" cy="4574383"/>
          </a:xfrm>
          <a:prstGeom prst="rect">
            <a:avLst/>
          </a:prstGeom>
        </p:spPr>
        <p:txBody>
          <a:bodyPr lIns="91439" tIns="45719" rIns="91439" bIns="45719" anchor="t">
            <a:noAutofit/>
          </a:bodyPr>
          <a:lstStyle/>
          <a:p>
            <a:endParaRPr/>
          </a:p>
        </p:txBody>
      </p:sp>
      <p:sp>
        <p:nvSpPr>
          <p:cNvPr id="21" name="Texte du titre"/>
          <p:cNvSpPr txBox="1">
            <a:spLocks noGrp="1"/>
          </p:cNvSpPr>
          <p:nvPr>
            <p:ph type="title"/>
          </p:nvPr>
        </p:nvSpPr>
        <p:spPr>
          <a:xfrm>
            <a:off x="1190625" y="4723805"/>
            <a:ext cx="9810750" cy="1000125"/>
          </a:xfrm>
          <a:prstGeom prst="rect">
            <a:avLst/>
          </a:prstGeom>
        </p:spPr>
        <p:txBody>
          <a:bodyPr anchor="b"/>
          <a:lstStyle/>
          <a:p>
            <a:r>
              <a:t>Texte du titre</a:t>
            </a:r>
          </a:p>
        </p:txBody>
      </p:sp>
      <p:sp>
        <p:nvSpPr>
          <p:cNvPr id="22" name="Texte niveau 1…"/>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5896953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190625" y="2268141"/>
            <a:ext cx="9810750" cy="2321719"/>
          </a:xfrm>
          <a:prstGeom prst="rect">
            <a:avLst/>
          </a:prstGeom>
        </p:spPr>
        <p:txBody>
          <a:body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0582197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idx="13"/>
          </p:nvPr>
        </p:nvSpPr>
        <p:spPr>
          <a:xfrm>
            <a:off x="2122289" y="431602"/>
            <a:ext cx="11626453" cy="5813227"/>
          </a:xfrm>
          <a:prstGeom prst="rect">
            <a:avLst/>
          </a:prstGeom>
        </p:spPr>
        <p:txBody>
          <a:bodyPr lIns="91439" tIns="45719" rIns="91439" bIns="45719" anchor="t">
            <a:noAutofit/>
          </a:bodyPr>
          <a:lstStyle/>
          <a:p>
            <a:endParaRPr/>
          </a:p>
        </p:txBody>
      </p:sp>
      <p:sp>
        <p:nvSpPr>
          <p:cNvPr id="39" name="Texte du titre"/>
          <p:cNvSpPr txBox="1">
            <a:spLocks noGrp="1"/>
          </p:cNvSpPr>
          <p:nvPr>
            <p:ph type="title"/>
          </p:nvPr>
        </p:nvSpPr>
        <p:spPr>
          <a:xfrm>
            <a:off x="892969" y="446484"/>
            <a:ext cx="5000625" cy="2803922"/>
          </a:xfrm>
          <a:prstGeom prst="rect">
            <a:avLst/>
          </a:prstGeom>
        </p:spPr>
        <p:txBody>
          <a:bodyPr anchor="b"/>
          <a:lstStyle>
            <a:lvl1pPr>
              <a:defRPr sz="4219"/>
            </a:lvl1pPr>
          </a:lstStyle>
          <a:p>
            <a:r>
              <a:t>Texte du titre</a:t>
            </a:r>
          </a:p>
        </p:txBody>
      </p:sp>
      <p:sp>
        <p:nvSpPr>
          <p:cNvPr id="40" name="Texte niveau 1…"/>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3636422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306859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7520236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idx="13"/>
          </p:nvPr>
        </p:nvSpPr>
        <p:spPr>
          <a:xfrm>
            <a:off x="3830836" y="1818680"/>
            <a:ext cx="8840391" cy="4420196"/>
          </a:xfrm>
          <a:prstGeom prst="rect">
            <a:avLst/>
          </a:prstGeom>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xfrm>
            <a:off x="5933329" y="6536531"/>
            <a:ext cx="360676"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292111052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892969" y="892969"/>
            <a:ext cx="10406063" cy="507206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5348816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262688" y="3536156"/>
            <a:ext cx="5676326" cy="2839641"/>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096000" y="625079"/>
            <a:ext cx="5500688" cy="275034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226469" y="625078"/>
            <a:ext cx="11233547" cy="5616773"/>
          </a:xfrm>
          <a:prstGeom prst="rect">
            <a:avLst/>
          </a:prstGeom>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677131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i="1"/>
            </a:lvl1pPr>
          </a:lstStyle>
          <a:p>
            <a:r>
              <a:t>-Gilles Allain</a:t>
            </a:r>
          </a:p>
        </p:txBody>
      </p:sp>
      <p:sp>
        <p:nvSpPr>
          <p:cNvPr id="94" name="« Saisissez une citation ici. »"/>
          <p:cNvSpPr txBox="1">
            <a:spLocks noGrp="1"/>
          </p:cNvSpPr>
          <p:nvPr>
            <p:ph type="body" sz="quarter" idx="14"/>
          </p:nvPr>
        </p:nvSpPr>
        <p:spPr>
          <a:xfrm>
            <a:off x="1190625" y="2979431"/>
            <a:ext cx="9810750"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 Saisissez une citation ici. »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7150023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90487" y="0"/>
            <a:ext cx="13972974" cy="6991945"/>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61499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3AB48-1D78-41AE-A5FB-926CAB0FF44E}"/>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CC2F4AC-4C52-4833-9B07-7405C7C06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EC5E3B7-F3B6-461E-A2CD-1EC6D6485E6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F4C19EFD-AFD6-4588-BF77-F0A80730C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2612B2C-82C4-4C87-A8BB-207E375515F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AB875BC8-3FBC-48C6-BABF-A7EC386A83CB}"/>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8" name="Espace réservé du pied de page 7">
            <a:extLst>
              <a:ext uri="{FF2B5EF4-FFF2-40B4-BE49-F238E27FC236}">
                <a16:creationId xmlns:a16="http://schemas.microsoft.com/office/drawing/2014/main" id="{37CC031C-E42F-4FBA-A3FA-BAF7767484CB}"/>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47FEF27E-0E97-4F18-ADCE-9E617D49EC61}"/>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3160496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1375431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17" name="Connecteur droit 9"/>
          <p:cNvSpPr/>
          <p:nvPr/>
        </p:nvSpPr>
        <p:spPr>
          <a:xfrm>
            <a:off x="94654" y="6093296"/>
            <a:ext cx="12097348" cy="1"/>
          </a:xfrm>
          <a:prstGeom prst="line">
            <a:avLst/>
          </a:prstGeom>
          <a:ln w="139700">
            <a:solidFill>
              <a:srgbClr val="C4204B"/>
            </a:solidFill>
          </a:ln>
        </p:spPr>
        <p:txBody>
          <a:bodyPr lIns="45719" tIns="45719" rIns="45719" bIns="45719"/>
          <a:lstStyle/>
          <a:p>
            <a:pPr defTabSz="914367" hangingPunct="0">
              <a:defRPr b="0">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18" name="Connecteur droit 7"/>
          <p:cNvSpPr/>
          <p:nvPr/>
        </p:nvSpPr>
        <p:spPr>
          <a:xfrm flipH="1">
            <a:off x="47329" y="-1"/>
            <a:ext cx="1" cy="6885386"/>
          </a:xfrm>
          <a:prstGeom prst="line">
            <a:avLst/>
          </a:prstGeom>
          <a:ln w="101600">
            <a:solidFill>
              <a:srgbClr val="888888"/>
            </a:solidFill>
          </a:ln>
        </p:spPr>
        <p:txBody>
          <a:bodyPr lIns="45719" tIns="45719" rIns="45719" bIns="45719"/>
          <a:lstStyle/>
          <a:p>
            <a:pPr defTabSz="914367" hangingPunct="0">
              <a:defRPr b="0">
                <a:latin typeface="Calibri"/>
                <a:ea typeface="Calibri"/>
                <a:cs typeface="Calibri"/>
                <a:sym typeface="Calibri"/>
              </a:defRPr>
            </a:pPr>
            <a:endParaRPr sz="1687" kern="0">
              <a:solidFill>
                <a:srgbClr val="000000"/>
              </a:solidFill>
              <a:latin typeface="Calibri"/>
              <a:ea typeface="Calibri"/>
              <a:cs typeface="Calibri"/>
              <a:sym typeface="Calibri"/>
            </a:endParaRPr>
          </a:p>
        </p:txBody>
      </p:sp>
      <p:pic>
        <p:nvPicPr>
          <p:cNvPr id="119" name="Image 8" descr="Image 8"/>
          <p:cNvPicPr>
            <a:picLocks noChangeAspect="1"/>
          </p:cNvPicPr>
          <p:nvPr/>
        </p:nvPicPr>
        <p:blipFill>
          <a:blip r:embed="rId2"/>
          <a:stretch>
            <a:fillRect/>
          </a:stretch>
        </p:blipFill>
        <p:spPr>
          <a:xfrm>
            <a:off x="239348" y="6274630"/>
            <a:ext cx="2016226" cy="524930"/>
          </a:xfrm>
          <a:prstGeom prst="rect">
            <a:avLst/>
          </a:prstGeom>
          <a:ln w="12700">
            <a:miter lim="400000"/>
          </a:ln>
        </p:spPr>
      </p:pic>
      <p:pic>
        <p:nvPicPr>
          <p:cNvPr id="120" name="Image 6" descr="Image 6"/>
          <p:cNvPicPr>
            <a:picLocks noChangeAspect="1"/>
          </p:cNvPicPr>
          <p:nvPr/>
        </p:nvPicPr>
        <p:blipFill>
          <a:blip r:embed="rId2"/>
          <a:stretch>
            <a:fillRect/>
          </a:stretch>
        </p:blipFill>
        <p:spPr>
          <a:xfrm>
            <a:off x="239348" y="6274630"/>
            <a:ext cx="2016226" cy="524930"/>
          </a:xfrm>
          <a:prstGeom prst="rect">
            <a:avLst/>
          </a:prstGeom>
          <a:ln w="12700">
            <a:miter lim="400000"/>
          </a:ln>
        </p:spPr>
      </p:pic>
      <p:pic>
        <p:nvPicPr>
          <p:cNvPr id="121" name="Image 1" descr="Image 1"/>
          <p:cNvPicPr>
            <a:picLocks noChangeAspect="1"/>
          </p:cNvPicPr>
          <p:nvPr/>
        </p:nvPicPr>
        <p:blipFill>
          <a:blip r:embed="rId3"/>
          <a:stretch>
            <a:fillRect/>
          </a:stretch>
        </p:blipFill>
        <p:spPr>
          <a:xfrm>
            <a:off x="9232592" y="6154763"/>
            <a:ext cx="2747643" cy="700533"/>
          </a:xfrm>
          <a:prstGeom prst="rect">
            <a:avLst/>
          </a:prstGeom>
          <a:ln w="12700">
            <a:miter lim="400000"/>
          </a:ln>
        </p:spPr>
      </p:pic>
      <p:sp>
        <p:nvSpPr>
          <p:cNvPr id="122" name="Texte du titre"/>
          <p:cNvSpPr txBox="1">
            <a:spLocks noGrp="1"/>
          </p:cNvSpPr>
          <p:nvPr>
            <p:ph type="title"/>
          </p:nvPr>
        </p:nvSpPr>
        <p:spPr>
          <a:xfrm>
            <a:off x="527381" y="188639"/>
            <a:ext cx="10972803" cy="1143001"/>
          </a:xfrm>
          <a:prstGeom prst="rect">
            <a:avLst/>
          </a:prstGeom>
        </p:spPr>
        <p:txBody>
          <a:bodyPr lIns="65022" tIns="65022" rIns="65022" bIns="65022"/>
          <a:lstStyle>
            <a:lvl1pPr indent="107946" defTabSz="914367">
              <a:spcBef>
                <a:spcPts val="844"/>
              </a:spcBef>
              <a:defRPr sz="3937">
                <a:solidFill>
                  <a:srgbClr val="888887"/>
                </a:solidFill>
                <a:effectLst>
                  <a:outerShdw blurRad="38100" dist="38100" dir="2700000" rotWithShape="0">
                    <a:srgbClr val="000000">
                      <a:alpha val="43137"/>
                    </a:srgbClr>
                  </a:outerShdw>
                </a:effectLst>
                <a:latin typeface="AvantGarde Bk BT"/>
                <a:ea typeface="AvantGarde Bk BT"/>
                <a:cs typeface="AvantGarde Bk BT"/>
                <a:sym typeface="AvantGarde Bk BT"/>
              </a:defRPr>
            </a:lvl1pPr>
          </a:lstStyle>
          <a:p>
            <a:r>
              <a:t>Texte du titre</a:t>
            </a:r>
          </a:p>
        </p:txBody>
      </p:sp>
      <p:sp>
        <p:nvSpPr>
          <p:cNvPr id="123" name="Texte niveau 1…"/>
          <p:cNvSpPr txBox="1">
            <a:spLocks noGrp="1"/>
          </p:cNvSpPr>
          <p:nvPr>
            <p:ph type="body" idx="1"/>
          </p:nvPr>
        </p:nvSpPr>
        <p:spPr>
          <a:xfrm>
            <a:off x="527381" y="1628799"/>
            <a:ext cx="10972803" cy="4525964"/>
          </a:xfrm>
          <a:prstGeom prst="rect">
            <a:avLst/>
          </a:prstGeom>
        </p:spPr>
        <p:txBody>
          <a:bodyPr lIns="65022" tIns="65022" rIns="65022" bIns="65022" anchor="t"/>
          <a:lstStyle>
            <a:lvl1pPr marL="331503" indent="-331503" defTabSz="914367">
              <a:spcBef>
                <a:spcPts val="633"/>
              </a:spcBef>
              <a:buSzPct val="100000"/>
              <a:buFont typeface="Arial"/>
              <a:defRPr sz="3094">
                <a:latin typeface="AvantGarde Bk BT"/>
                <a:ea typeface="AvantGarde Bk BT"/>
                <a:cs typeface="AvantGarde Bk BT"/>
                <a:sym typeface="AvantGarde Bk BT"/>
              </a:defRPr>
            </a:lvl1pPr>
            <a:lvl2pPr marL="637174" indent="-315717" defTabSz="914367">
              <a:spcBef>
                <a:spcPts val="633"/>
              </a:spcBef>
              <a:buSzPct val="100000"/>
              <a:buFont typeface="Arial"/>
              <a:buChar char="–"/>
              <a:defRPr sz="3094">
                <a:latin typeface="AvantGarde Bk BT"/>
                <a:ea typeface="AvantGarde Bk BT"/>
                <a:cs typeface="AvantGarde Bk BT"/>
                <a:sym typeface="AvantGarde Bk BT"/>
              </a:defRPr>
            </a:lvl2pPr>
            <a:lvl3pPr indent="-294669" defTabSz="914367">
              <a:spcBef>
                <a:spcPts val="633"/>
              </a:spcBef>
              <a:buSzPct val="100000"/>
              <a:buFont typeface="Arial"/>
              <a:defRPr sz="3094">
                <a:latin typeface="AvantGarde Bk BT"/>
                <a:ea typeface="AvantGarde Bk BT"/>
                <a:cs typeface="AvantGarde Bk BT"/>
                <a:sym typeface="AvantGarde Bk BT"/>
              </a:defRPr>
            </a:lvl3pPr>
            <a:lvl4pPr marL="1317975" indent="-353603" defTabSz="914367">
              <a:spcBef>
                <a:spcPts val="633"/>
              </a:spcBef>
              <a:buSzPct val="100000"/>
              <a:buFont typeface="Arial"/>
              <a:buChar char="–"/>
              <a:defRPr sz="3094">
                <a:latin typeface="AvantGarde Bk BT"/>
                <a:ea typeface="AvantGarde Bk BT"/>
                <a:cs typeface="AvantGarde Bk BT"/>
                <a:sym typeface="AvantGarde Bk BT"/>
              </a:defRPr>
            </a:lvl4pPr>
            <a:lvl5pPr marL="1639432" indent="-353603" defTabSz="914367">
              <a:spcBef>
                <a:spcPts val="633"/>
              </a:spcBef>
              <a:buSzPct val="100000"/>
              <a:buFont typeface="Arial"/>
              <a:buChar char="»"/>
              <a:defRPr sz="3094">
                <a:latin typeface="AvantGarde Bk BT"/>
                <a:ea typeface="AvantGarde Bk BT"/>
                <a:cs typeface="AvantGarde Bk BT"/>
                <a:sym typeface="AvantGarde Bk BT"/>
              </a:defRPr>
            </a:lvl5pPr>
          </a:lstStyle>
          <a:p>
            <a:r>
              <a:t>Texte niveau 1</a:t>
            </a:r>
          </a:p>
          <a:p>
            <a:pPr lvl="1"/>
            <a:r>
              <a:t>Texte niveau 2</a:t>
            </a:r>
          </a:p>
          <a:p>
            <a:pPr lvl="2"/>
            <a:r>
              <a:t>Texte niveau 3</a:t>
            </a:r>
          </a:p>
          <a:p>
            <a:pPr lvl="3"/>
            <a:r>
              <a:t>Texte niveau 4</a:t>
            </a:r>
          </a:p>
          <a:p>
            <a:pPr lvl="4"/>
            <a:r>
              <a:t>Texte niveau 5</a:t>
            </a:r>
          </a:p>
        </p:txBody>
      </p:sp>
      <p:sp>
        <p:nvSpPr>
          <p:cNvPr id="124" name="Numéro de diapositive"/>
          <p:cNvSpPr txBox="1">
            <a:spLocks noGrp="1"/>
          </p:cNvSpPr>
          <p:nvPr>
            <p:ph type="sldNum" sz="quarter" idx="2"/>
          </p:nvPr>
        </p:nvSpPr>
        <p:spPr>
          <a:xfrm>
            <a:off x="8369044" y="6204132"/>
            <a:ext cx="368558" cy="304438"/>
          </a:xfrm>
          <a:prstGeom prst="rect">
            <a:avLst/>
          </a:prstGeom>
        </p:spPr>
        <p:txBody>
          <a:bodyPr lIns="65022" tIns="65022" rIns="65022" bIns="65022" anchor="ctr"/>
          <a:lstStyle>
            <a:lvl1pPr algn="r" defTabSz="914367">
              <a:defRPr>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76422763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_Titre et sous-titre">
    <p:spTree>
      <p:nvGrpSpPr>
        <p:cNvPr id="1" name=""/>
        <p:cNvGrpSpPr/>
        <p:nvPr/>
      </p:nvGrpSpPr>
      <p:grpSpPr>
        <a:xfrm>
          <a:off x="0" y="0"/>
          <a:ext cx="0" cy="0"/>
          <a:chOff x="0" y="0"/>
          <a:chExt cx="0" cy="0"/>
        </a:xfrm>
      </p:grpSpPr>
      <p:sp>
        <p:nvSpPr>
          <p:cNvPr id="131" name="Connecteur droit 7"/>
          <p:cNvSpPr/>
          <p:nvPr/>
        </p:nvSpPr>
        <p:spPr>
          <a:xfrm flipH="1">
            <a:off x="335360" y="5733256"/>
            <a:ext cx="1" cy="1008113"/>
          </a:xfrm>
          <a:prstGeom prst="line">
            <a:avLst/>
          </a:prstGeom>
          <a:ln w="101600">
            <a:solidFill>
              <a:srgbClr val="888888"/>
            </a:solidFill>
          </a:ln>
        </p:spPr>
        <p:txBody>
          <a:bodyPr lIns="45719" tIns="45719" rIns="45719" bIns="45719"/>
          <a:lstStyle/>
          <a:p>
            <a:pPr defTabSz="914367" hangingPunct="0">
              <a:defRPr b="0">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32" name="Connecteur droit 9"/>
          <p:cNvSpPr/>
          <p:nvPr/>
        </p:nvSpPr>
        <p:spPr>
          <a:xfrm>
            <a:off x="239348" y="6093296"/>
            <a:ext cx="2016225" cy="1"/>
          </a:xfrm>
          <a:prstGeom prst="line">
            <a:avLst/>
          </a:prstGeom>
          <a:ln w="279400">
            <a:solidFill>
              <a:srgbClr val="C4204B"/>
            </a:solidFill>
          </a:ln>
        </p:spPr>
        <p:txBody>
          <a:bodyPr lIns="45719" tIns="45719" rIns="45719" bIns="45719"/>
          <a:lstStyle/>
          <a:p>
            <a:pPr defTabSz="914367" hangingPunct="0">
              <a:defRPr b="0">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33" name="Texte du titre"/>
          <p:cNvSpPr txBox="1">
            <a:spLocks noGrp="1"/>
          </p:cNvSpPr>
          <p:nvPr>
            <p:ph type="title"/>
          </p:nvPr>
        </p:nvSpPr>
        <p:spPr>
          <a:xfrm>
            <a:off x="1190625" y="1151930"/>
            <a:ext cx="9810752" cy="2321719"/>
          </a:xfrm>
          <a:prstGeom prst="rect">
            <a:avLst/>
          </a:prstGeom>
        </p:spPr>
        <p:txBody>
          <a:bodyPr lIns="65023" tIns="65023" rIns="65023" bIns="65023" anchor="b"/>
          <a:lstStyle>
            <a:lvl1pPr defTabSz="914367">
              <a:defRPr sz="5484">
                <a:latin typeface="AvantGarde Bk BT"/>
                <a:ea typeface="AvantGarde Bk BT"/>
                <a:cs typeface="AvantGarde Bk BT"/>
                <a:sym typeface="AvantGarde Bk BT"/>
              </a:defRPr>
            </a:lvl1pPr>
          </a:lstStyle>
          <a:p>
            <a:r>
              <a:t>Texte du titre</a:t>
            </a:r>
          </a:p>
        </p:txBody>
      </p:sp>
      <p:sp>
        <p:nvSpPr>
          <p:cNvPr id="134" name="Texte niveau 1…"/>
          <p:cNvSpPr txBox="1">
            <a:spLocks noGrp="1"/>
          </p:cNvSpPr>
          <p:nvPr>
            <p:ph type="body" sz="quarter" idx="1"/>
          </p:nvPr>
        </p:nvSpPr>
        <p:spPr>
          <a:xfrm>
            <a:off x="1190625" y="3536156"/>
            <a:ext cx="9810752" cy="794743"/>
          </a:xfrm>
          <a:prstGeom prst="rect">
            <a:avLst/>
          </a:prstGeom>
        </p:spPr>
        <p:txBody>
          <a:bodyPr lIns="65023" tIns="65023" rIns="65023" bIns="65023" anchor="t"/>
          <a:lstStyle>
            <a:lvl1pPr marL="0" indent="0" algn="ctr" defTabSz="914367">
              <a:spcBef>
                <a:spcPts val="0"/>
              </a:spcBef>
              <a:buSzTx/>
              <a:buNone/>
              <a:defRPr sz="2109">
                <a:latin typeface="AvantGarde Bk BT"/>
                <a:ea typeface="AvantGarde Bk BT"/>
                <a:cs typeface="AvantGarde Bk BT"/>
                <a:sym typeface="AvantGarde Bk BT"/>
              </a:defRPr>
            </a:lvl1pPr>
            <a:lvl2pPr marL="0" indent="0" algn="ctr" defTabSz="914367">
              <a:spcBef>
                <a:spcPts val="0"/>
              </a:spcBef>
              <a:buSzTx/>
              <a:buNone/>
              <a:defRPr sz="2109">
                <a:latin typeface="AvantGarde Bk BT"/>
                <a:ea typeface="AvantGarde Bk BT"/>
                <a:cs typeface="AvantGarde Bk BT"/>
                <a:sym typeface="AvantGarde Bk BT"/>
              </a:defRPr>
            </a:lvl2pPr>
            <a:lvl3pPr marL="0" indent="0" algn="ctr" defTabSz="914367">
              <a:spcBef>
                <a:spcPts val="0"/>
              </a:spcBef>
              <a:buSzTx/>
              <a:buNone/>
              <a:defRPr sz="2109">
                <a:latin typeface="AvantGarde Bk BT"/>
                <a:ea typeface="AvantGarde Bk BT"/>
                <a:cs typeface="AvantGarde Bk BT"/>
                <a:sym typeface="AvantGarde Bk BT"/>
              </a:defRPr>
            </a:lvl3pPr>
            <a:lvl4pPr marL="0" indent="0" algn="ctr" defTabSz="914367">
              <a:spcBef>
                <a:spcPts val="0"/>
              </a:spcBef>
              <a:buSzTx/>
              <a:buNone/>
              <a:defRPr sz="2109">
                <a:latin typeface="AvantGarde Bk BT"/>
                <a:ea typeface="AvantGarde Bk BT"/>
                <a:cs typeface="AvantGarde Bk BT"/>
                <a:sym typeface="AvantGarde Bk BT"/>
              </a:defRPr>
            </a:lvl4pPr>
            <a:lvl5pPr marL="0" indent="0" algn="ctr" defTabSz="914367">
              <a:spcBef>
                <a:spcPts val="0"/>
              </a:spcBef>
              <a:buSzTx/>
              <a:buNone/>
              <a:defRPr sz="2109">
                <a:latin typeface="AvantGarde Bk BT"/>
                <a:ea typeface="AvantGarde Bk BT"/>
                <a:cs typeface="AvantGarde Bk BT"/>
                <a:sym typeface="AvantGarde Bk BT"/>
              </a:defRPr>
            </a:lvl5pPr>
          </a:lstStyle>
          <a:p>
            <a:r>
              <a:t>Texte niveau 1</a:t>
            </a:r>
          </a:p>
          <a:p>
            <a:pPr lvl="1"/>
            <a:r>
              <a:t>Texte niveau 2</a:t>
            </a:r>
          </a:p>
          <a:p>
            <a:pPr lvl="2"/>
            <a:r>
              <a:t>Texte niveau 3</a:t>
            </a:r>
          </a:p>
          <a:p>
            <a:pPr lvl="3"/>
            <a:r>
              <a:t>Texte niveau 4</a:t>
            </a:r>
          </a:p>
          <a:p>
            <a:pPr lvl="4"/>
            <a:r>
              <a:t>Texte niveau 5</a:t>
            </a:r>
          </a:p>
        </p:txBody>
      </p:sp>
      <p:sp>
        <p:nvSpPr>
          <p:cNvPr id="135" name="Numéro de diapositive"/>
          <p:cNvSpPr txBox="1">
            <a:spLocks noGrp="1"/>
          </p:cNvSpPr>
          <p:nvPr>
            <p:ph type="sldNum" sz="quarter" idx="2"/>
          </p:nvPr>
        </p:nvSpPr>
        <p:spPr>
          <a:xfrm>
            <a:off x="8369042" y="6204131"/>
            <a:ext cx="368560" cy="304440"/>
          </a:xfrm>
          <a:prstGeom prst="rect">
            <a:avLst/>
          </a:prstGeom>
        </p:spPr>
        <p:txBody>
          <a:bodyPr lIns="65023" tIns="65023" rIns="65023" bIns="65023" anchor="ctr"/>
          <a:lstStyle>
            <a:lvl1pPr algn="r" defTabSz="914367">
              <a:defRPr>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16283776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1_Titre et contenu">
    <p:spTree>
      <p:nvGrpSpPr>
        <p:cNvPr id="1" name=""/>
        <p:cNvGrpSpPr/>
        <p:nvPr/>
      </p:nvGrpSpPr>
      <p:grpSpPr>
        <a:xfrm>
          <a:off x="0" y="0"/>
          <a:ext cx="0" cy="0"/>
          <a:chOff x="0" y="0"/>
          <a:chExt cx="0" cy="0"/>
        </a:xfrm>
      </p:grpSpPr>
      <p:sp>
        <p:nvSpPr>
          <p:cNvPr id="142" name="Connecteur droit 7"/>
          <p:cNvSpPr/>
          <p:nvPr/>
        </p:nvSpPr>
        <p:spPr>
          <a:xfrm flipH="1">
            <a:off x="335360" y="5733256"/>
            <a:ext cx="1" cy="1008113"/>
          </a:xfrm>
          <a:prstGeom prst="line">
            <a:avLst/>
          </a:prstGeom>
          <a:ln w="101600">
            <a:solidFill>
              <a:srgbClr val="888888"/>
            </a:solidFill>
          </a:ln>
        </p:spPr>
        <p:txBody>
          <a:bodyPr lIns="45719" tIns="45719" rIns="45719" bIns="45719"/>
          <a:lstStyle/>
          <a:p>
            <a:pPr defTabSz="914367" hangingPunct="0">
              <a:defRPr b="0">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43" name="Connecteur droit 9"/>
          <p:cNvSpPr/>
          <p:nvPr/>
        </p:nvSpPr>
        <p:spPr>
          <a:xfrm>
            <a:off x="239348" y="6093296"/>
            <a:ext cx="2016225" cy="1"/>
          </a:xfrm>
          <a:prstGeom prst="line">
            <a:avLst/>
          </a:prstGeom>
          <a:ln w="279400">
            <a:solidFill>
              <a:srgbClr val="C4204B"/>
            </a:solidFill>
          </a:ln>
        </p:spPr>
        <p:txBody>
          <a:bodyPr lIns="45719" tIns="45719" rIns="45719" bIns="45719"/>
          <a:lstStyle/>
          <a:p>
            <a:pPr defTabSz="914367" hangingPunct="0">
              <a:defRPr b="0">
                <a:latin typeface="Calibri"/>
                <a:ea typeface="Calibri"/>
                <a:cs typeface="Calibri"/>
                <a:sym typeface="Calibri"/>
              </a:defRPr>
            </a:pPr>
            <a:endParaRPr sz="1687" kern="0">
              <a:solidFill>
                <a:srgbClr val="000000"/>
              </a:solidFill>
              <a:latin typeface="Calibri"/>
              <a:ea typeface="Calibri"/>
              <a:cs typeface="Calibri"/>
              <a:sym typeface="Calibri"/>
            </a:endParaRPr>
          </a:p>
        </p:txBody>
      </p:sp>
      <p:sp>
        <p:nvSpPr>
          <p:cNvPr id="144" name="Texte du titre"/>
          <p:cNvSpPr txBox="1">
            <a:spLocks noGrp="1"/>
          </p:cNvSpPr>
          <p:nvPr>
            <p:ph type="title"/>
          </p:nvPr>
        </p:nvSpPr>
        <p:spPr>
          <a:xfrm>
            <a:off x="609599" y="274638"/>
            <a:ext cx="10972802" cy="1143001"/>
          </a:xfrm>
          <a:prstGeom prst="rect">
            <a:avLst/>
          </a:prstGeom>
        </p:spPr>
        <p:txBody>
          <a:bodyPr lIns="65023" tIns="65023" rIns="65023" bIns="65023"/>
          <a:lstStyle>
            <a:lvl1pPr indent="75900" defTabSz="914367">
              <a:spcBef>
                <a:spcPts val="914"/>
              </a:spcBef>
              <a:defRPr sz="3937">
                <a:solidFill>
                  <a:srgbClr val="888887"/>
                </a:solidFill>
                <a:effectLst>
                  <a:outerShdw blurRad="38100" dist="38100" dir="2700000" rotWithShape="0">
                    <a:srgbClr val="000000">
                      <a:alpha val="43137"/>
                    </a:srgbClr>
                  </a:outerShdw>
                </a:effectLst>
                <a:latin typeface="AvantGarde Bk BT"/>
                <a:ea typeface="AvantGarde Bk BT"/>
                <a:cs typeface="AvantGarde Bk BT"/>
                <a:sym typeface="AvantGarde Bk BT"/>
              </a:defRPr>
            </a:lvl1pPr>
          </a:lstStyle>
          <a:p>
            <a:r>
              <a:t>Texte du titre</a:t>
            </a:r>
          </a:p>
        </p:txBody>
      </p:sp>
      <p:sp>
        <p:nvSpPr>
          <p:cNvPr id="145" name="Texte niveau 1…"/>
          <p:cNvSpPr txBox="1">
            <a:spLocks noGrp="1"/>
          </p:cNvSpPr>
          <p:nvPr>
            <p:ph type="body" idx="1"/>
          </p:nvPr>
        </p:nvSpPr>
        <p:spPr>
          <a:xfrm>
            <a:off x="527380" y="1628799"/>
            <a:ext cx="10972802" cy="4525964"/>
          </a:xfrm>
          <a:prstGeom prst="rect">
            <a:avLst/>
          </a:prstGeom>
        </p:spPr>
        <p:txBody>
          <a:bodyPr lIns="65023" tIns="65023" rIns="65023" bIns="65023" anchor="t"/>
          <a:lstStyle>
            <a:lvl1pPr marL="331503" indent="-331503" defTabSz="914367">
              <a:spcBef>
                <a:spcPts val="703"/>
              </a:spcBef>
              <a:buSzPct val="100000"/>
              <a:buFont typeface="Arial"/>
              <a:defRPr sz="3094">
                <a:latin typeface="AvantGarde Bk BT"/>
                <a:ea typeface="AvantGarde Bk BT"/>
                <a:cs typeface="AvantGarde Bk BT"/>
                <a:sym typeface="AvantGarde Bk BT"/>
              </a:defRPr>
            </a:lvl1pPr>
            <a:lvl2pPr marL="637174" indent="-315717" defTabSz="914367">
              <a:spcBef>
                <a:spcPts val="703"/>
              </a:spcBef>
              <a:buSzPct val="100000"/>
              <a:buFont typeface="Arial"/>
              <a:buChar char="–"/>
              <a:defRPr sz="3094">
                <a:latin typeface="AvantGarde Bk BT"/>
                <a:ea typeface="AvantGarde Bk BT"/>
                <a:cs typeface="AvantGarde Bk BT"/>
                <a:sym typeface="AvantGarde Bk BT"/>
              </a:defRPr>
            </a:lvl2pPr>
            <a:lvl3pPr indent="-294669" defTabSz="914367">
              <a:spcBef>
                <a:spcPts val="703"/>
              </a:spcBef>
              <a:buSzPct val="100000"/>
              <a:buFont typeface="Arial"/>
              <a:defRPr sz="3094">
                <a:latin typeface="AvantGarde Bk BT"/>
                <a:ea typeface="AvantGarde Bk BT"/>
                <a:cs typeface="AvantGarde Bk BT"/>
                <a:sym typeface="AvantGarde Bk BT"/>
              </a:defRPr>
            </a:lvl3pPr>
            <a:lvl4pPr marL="1317975" indent="-353603" defTabSz="914367">
              <a:spcBef>
                <a:spcPts val="703"/>
              </a:spcBef>
              <a:buSzPct val="100000"/>
              <a:buFont typeface="Arial"/>
              <a:buChar char="–"/>
              <a:defRPr sz="3094">
                <a:latin typeface="AvantGarde Bk BT"/>
                <a:ea typeface="AvantGarde Bk BT"/>
                <a:cs typeface="AvantGarde Bk BT"/>
                <a:sym typeface="AvantGarde Bk BT"/>
              </a:defRPr>
            </a:lvl4pPr>
            <a:lvl5pPr marL="1639432" indent="-353603" defTabSz="914367">
              <a:spcBef>
                <a:spcPts val="703"/>
              </a:spcBef>
              <a:buSzPct val="100000"/>
              <a:buFont typeface="Arial"/>
              <a:buChar char="»"/>
              <a:defRPr sz="3094">
                <a:latin typeface="AvantGarde Bk BT"/>
                <a:ea typeface="AvantGarde Bk BT"/>
                <a:cs typeface="AvantGarde Bk BT"/>
                <a:sym typeface="AvantGarde Bk BT"/>
              </a:defRPr>
            </a:lvl5pPr>
          </a:lstStyle>
          <a:p>
            <a:r>
              <a:t>Texte niveau 1</a:t>
            </a:r>
          </a:p>
          <a:p>
            <a:pPr lvl="1"/>
            <a:r>
              <a:t>Texte niveau 2</a:t>
            </a:r>
          </a:p>
          <a:p>
            <a:pPr lvl="2"/>
            <a:r>
              <a:t>Texte niveau 3</a:t>
            </a:r>
          </a:p>
          <a:p>
            <a:pPr lvl="3"/>
            <a:r>
              <a:t>Texte niveau 4</a:t>
            </a:r>
          </a:p>
          <a:p>
            <a:pPr lvl="4"/>
            <a:r>
              <a:t>Texte niveau 5</a:t>
            </a:r>
          </a:p>
        </p:txBody>
      </p:sp>
      <p:pic>
        <p:nvPicPr>
          <p:cNvPr id="146" name="Image 6" descr="Image 6"/>
          <p:cNvPicPr>
            <a:picLocks noChangeAspect="1"/>
          </p:cNvPicPr>
          <p:nvPr/>
        </p:nvPicPr>
        <p:blipFill>
          <a:blip r:embed="rId2"/>
          <a:stretch>
            <a:fillRect/>
          </a:stretch>
        </p:blipFill>
        <p:spPr>
          <a:xfrm>
            <a:off x="9304500" y="6237312"/>
            <a:ext cx="2159564" cy="562248"/>
          </a:xfrm>
          <a:prstGeom prst="rect">
            <a:avLst/>
          </a:prstGeom>
          <a:ln w="12700">
            <a:miter lim="400000"/>
          </a:ln>
        </p:spPr>
      </p:pic>
      <p:sp>
        <p:nvSpPr>
          <p:cNvPr id="147" name="Numéro de diapositive"/>
          <p:cNvSpPr txBox="1">
            <a:spLocks noGrp="1"/>
          </p:cNvSpPr>
          <p:nvPr>
            <p:ph type="sldNum" sz="quarter" idx="2"/>
          </p:nvPr>
        </p:nvSpPr>
        <p:spPr>
          <a:xfrm>
            <a:off x="6844049" y="6406587"/>
            <a:ext cx="368560" cy="304440"/>
          </a:xfrm>
          <a:prstGeom prst="rect">
            <a:avLst/>
          </a:prstGeom>
        </p:spPr>
        <p:txBody>
          <a:bodyPr lIns="65023" tIns="65023" rIns="65023" bIns="65023" anchor="ctr"/>
          <a:lstStyle>
            <a:lvl1pPr algn="r" defTabSz="914367">
              <a:defRPr>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63626881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3237417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413327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2455605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281953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8" name="Footer Placeholder 7"/>
          <p:cNvSpPr>
            <a:spLocks noGrp="1"/>
          </p:cNvSpPr>
          <p:nvPr>
            <p:ph type="ftr" sz="quarter" idx="11"/>
          </p:nvPr>
        </p:nvSpPr>
        <p:spPr/>
        <p:txBody>
          <a:bodyPr/>
          <a:lstStyle/>
          <a:p>
            <a:endParaRPr lang="fr-BE">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2699980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4" name="Footer Placeholder 3"/>
          <p:cNvSpPr>
            <a:spLocks noGrp="1"/>
          </p:cNvSpPr>
          <p:nvPr>
            <p:ph type="ftr" sz="quarter" idx="11"/>
          </p:nvPr>
        </p:nvSpPr>
        <p:spPr/>
        <p:txBody>
          <a:bodyPr/>
          <a:lstStyle/>
          <a:p>
            <a:endParaRPr lang="fr-BE">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286855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7751B0-6B04-45A5-A914-122A47856CA7}"/>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2ED44A17-21EE-4F6C-B412-BC1A7C9F07F4}"/>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4" name="Espace réservé du pied de page 3">
            <a:extLst>
              <a:ext uri="{FF2B5EF4-FFF2-40B4-BE49-F238E27FC236}">
                <a16:creationId xmlns:a16="http://schemas.microsoft.com/office/drawing/2014/main" id="{9799B877-B6DC-43A5-9E91-57F0D4BA7E87}"/>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E075A0D3-4936-4A63-A29F-DF6855EEE9B4}"/>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34700468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3" name="Footer Placeholder 2"/>
          <p:cNvSpPr>
            <a:spLocks noGrp="1"/>
          </p:cNvSpPr>
          <p:nvPr>
            <p:ph type="ftr" sz="quarter" idx="11"/>
          </p:nvPr>
        </p:nvSpPr>
        <p:spPr/>
        <p:txBody>
          <a:bodyPr/>
          <a:lstStyle/>
          <a:p>
            <a:endParaRPr lang="fr-BE">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1639278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1280206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3664804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453844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99F05-4DB1-40B7-BDFD-207758B3CE25}" type="slidenum">
              <a:rPr lang="fr-BE" smtClean="0"/>
              <a:pPr/>
              <a:t>‹#›</a:t>
            </a:fld>
            <a:endParaRPr lang="fr-B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0215784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25514349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99F05-4DB1-40B7-BDFD-207758B3CE25}" type="slidenum">
              <a:rPr lang="fr-BE" smtClean="0"/>
              <a:pPr/>
              <a:t>‹#›</a:t>
            </a:fld>
            <a:endParaRPr lang="fr-B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828383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28139119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3412775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99F05-4DB1-40B7-BDFD-207758B3CE25}" type="slidenum">
              <a:rPr lang="fr-BE" smtClean="0"/>
              <a:pPr/>
              <a:t>‹#›</a:t>
            </a:fld>
            <a:endParaRPr lang="fr-BE"/>
          </a:p>
        </p:txBody>
      </p:sp>
    </p:spTree>
    <p:extLst>
      <p:ext uri="{BB962C8B-B14F-4D97-AF65-F5344CB8AC3E}">
        <p14:creationId xmlns:p14="http://schemas.microsoft.com/office/powerpoint/2010/main" val="384342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D4232B9-7959-4959-9140-06A99C7B5D45}"/>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3" name="Espace réservé du pied de page 2">
            <a:extLst>
              <a:ext uri="{FF2B5EF4-FFF2-40B4-BE49-F238E27FC236}">
                <a16:creationId xmlns:a16="http://schemas.microsoft.com/office/drawing/2014/main" id="{78932951-A452-4425-B05D-2A7BA986F4DD}"/>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8DCF6A1D-3555-4EB4-9BD9-029FEDCBB191}"/>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281945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0768E-A7F5-49E4-AF2C-1DC8BCEBDE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2126FABF-8A8F-4CF1-9ADB-7709AD7EF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D2F46FC0-EC82-4C4C-921D-1DB6041D2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C99117-6F8B-4A89-B4C4-B29CF8D2BEBB}"/>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6" name="Espace réservé du pied de page 5">
            <a:extLst>
              <a:ext uri="{FF2B5EF4-FFF2-40B4-BE49-F238E27FC236}">
                <a16:creationId xmlns:a16="http://schemas.microsoft.com/office/drawing/2014/main" id="{0E14AAE1-F07B-4F26-991E-3847D7374A6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D0E548E-AB3C-4AC8-9307-027918077009}"/>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250158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0EBDC-81B5-4CFF-9505-C2539E0B34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3128EA69-7C3B-4CC9-8280-6DD47E8D9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FD0A23B2-765B-4310-ACEB-072DC86F7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363107D-B7FB-4EDA-8A36-0E08863071CB}"/>
              </a:ext>
            </a:extLst>
          </p:cNvPr>
          <p:cNvSpPr>
            <a:spLocks noGrp="1"/>
          </p:cNvSpPr>
          <p:nvPr>
            <p:ph type="dt" sz="half" idx="10"/>
          </p:nvPr>
        </p:nvSpPr>
        <p:spPr/>
        <p:txBody>
          <a:bodyPr/>
          <a:lstStyle/>
          <a:p>
            <a:fld id="{7B2E3667-453B-4BA1-9D81-0025552A1BEA}" type="datetimeFigureOut">
              <a:rPr lang="fr-BE" smtClean="0"/>
              <a:t>7/02/20</a:t>
            </a:fld>
            <a:endParaRPr lang="fr-BE"/>
          </a:p>
        </p:txBody>
      </p:sp>
      <p:sp>
        <p:nvSpPr>
          <p:cNvPr id="6" name="Espace réservé du pied de page 5">
            <a:extLst>
              <a:ext uri="{FF2B5EF4-FFF2-40B4-BE49-F238E27FC236}">
                <a16:creationId xmlns:a16="http://schemas.microsoft.com/office/drawing/2014/main" id="{6DFA9810-BA1B-4B44-A5C5-995FD9257B3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873FA70-29CF-4974-91CA-BA6BD12F8C29}"/>
              </a:ext>
            </a:extLst>
          </p:cNvPr>
          <p:cNvSpPr>
            <a:spLocks noGrp="1"/>
          </p:cNvSpPr>
          <p:nvPr>
            <p:ph type="sldNum" sz="quarter" idx="12"/>
          </p:nvPr>
        </p:nvSpPr>
        <p:spPr/>
        <p:txBody>
          <a:bodyPr/>
          <a:lstStyle/>
          <a:p>
            <a:fld id="{6DB5696F-A8D9-4C7A-B50B-34091712C76A}" type="slidenum">
              <a:rPr lang="fr-BE" smtClean="0"/>
              <a:t>‹#›</a:t>
            </a:fld>
            <a:endParaRPr lang="fr-BE"/>
          </a:p>
        </p:txBody>
      </p:sp>
    </p:spTree>
    <p:extLst>
      <p:ext uri="{BB962C8B-B14F-4D97-AF65-F5344CB8AC3E}">
        <p14:creationId xmlns:p14="http://schemas.microsoft.com/office/powerpoint/2010/main" val="215506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9B6D72-2BC9-4077-80E4-A195FBCE5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644D2F6-0D76-4704-88E2-70CB340FE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0324D8E-B01E-45A5-8755-ABB24BE92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E3667-453B-4BA1-9D81-0025552A1BEA}" type="datetimeFigureOut">
              <a:rPr lang="fr-BE" smtClean="0"/>
              <a:t>7/02/20</a:t>
            </a:fld>
            <a:endParaRPr lang="fr-BE"/>
          </a:p>
        </p:txBody>
      </p:sp>
      <p:sp>
        <p:nvSpPr>
          <p:cNvPr id="5" name="Espace réservé du pied de page 4">
            <a:extLst>
              <a:ext uri="{FF2B5EF4-FFF2-40B4-BE49-F238E27FC236}">
                <a16:creationId xmlns:a16="http://schemas.microsoft.com/office/drawing/2014/main" id="{1AC08921-4678-4B82-822C-6C08F4C95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3D0DA43E-F098-4F8D-BFA1-8F14548E43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5696F-A8D9-4C7A-B50B-34091712C76A}" type="slidenum">
              <a:rPr lang="fr-BE" smtClean="0"/>
              <a:t>‹#›</a:t>
            </a:fld>
            <a:endParaRPr lang="fr-BE"/>
          </a:p>
        </p:txBody>
      </p:sp>
    </p:spTree>
    <p:extLst>
      <p:ext uri="{BB962C8B-B14F-4D97-AF65-F5344CB8AC3E}">
        <p14:creationId xmlns:p14="http://schemas.microsoft.com/office/powerpoint/2010/main" val="143088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5720FFA-7CD7-4DBE-8E57-24CC6FA4D515}" type="datetimeFigureOut">
              <a:rPr lang="fr-BE" smtClean="0"/>
              <a:t>7/02/20</a:t>
            </a:fld>
            <a:endParaRPr lang="fr-B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E799F05-4DB1-40B7-BDFD-207758B3CE25}" type="slidenum">
              <a:rPr lang="fr-BE" smtClean="0"/>
              <a:t>‹#›</a:t>
            </a:fld>
            <a:endParaRPr lang="fr-BE"/>
          </a:p>
        </p:txBody>
      </p:sp>
    </p:spTree>
    <p:extLst>
      <p:ext uri="{BB962C8B-B14F-4D97-AF65-F5344CB8AC3E}">
        <p14:creationId xmlns:p14="http://schemas.microsoft.com/office/powerpoint/2010/main" val="4197726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EA7A9-CE07-4ACE-AAB0-12B0B3172EE6}" type="datetimeFigureOut">
              <a:rPr lang="fr-BE" smtClean="0">
                <a:solidFill>
                  <a:prstClr val="black">
                    <a:tint val="75000"/>
                  </a:prstClr>
                </a:solidFill>
              </a:rPr>
              <a:pPr/>
              <a:t>7/02/20</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07004-61BB-4090-9A3D-AA81EFCA5EFA}"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1384891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892969" y="178594"/>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892969" y="182165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5912488" y="6536531"/>
            <a:ext cx="360676"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pPr algn="ctr" defTabSz="410751" hangingPunct="0"/>
            <a:fld id="{86CB4B4D-7CA3-9044-876B-883B54F8677D}" type="slidenum">
              <a:rPr lang="fr-BE" kern="0" smtClean="0">
                <a:solidFill>
                  <a:srgbClr val="000000"/>
                </a:solidFill>
              </a:rPr>
              <a:pPr algn="ctr" defTabSz="410751" hangingPunct="0"/>
              <a:t>‹#›</a:t>
            </a:fld>
            <a:endParaRPr lang="fr-BE" kern="0">
              <a:solidFill>
                <a:srgbClr val="000000"/>
              </a:solidFill>
            </a:endParaRPr>
          </a:p>
        </p:txBody>
      </p:sp>
    </p:spTree>
    <p:extLst>
      <p:ext uri="{BB962C8B-B14F-4D97-AF65-F5344CB8AC3E}">
        <p14:creationId xmlns:p14="http://schemas.microsoft.com/office/powerpoint/2010/main" val="21449794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5720FFA-7CD7-4DBE-8E57-24CC6FA4D515}" type="datetimeFigureOut">
              <a:rPr lang="fr-BE" smtClean="0">
                <a:solidFill>
                  <a:prstClr val="black">
                    <a:tint val="75000"/>
                  </a:prstClr>
                </a:solidFill>
              </a:rPr>
              <a:pPr/>
              <a:t>7/02/20</a:t>
            </a:fld>
            <a:endParaRPr lang="fr-BE">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E799F05-4DB1-40B7-BDFD-207758B3CE25}" type="slidenum">
              <a:rPr lang="fr-BE" smtClean="0"/>
              <a:pPr/>
              <a:t>‹#›</a:t>
            </a:fld>
            <a:endParaRPr lang="fr-BE"/>
          </a:p>
        </p:txBody>
      </p:sp>
    </p:spTree>
    <p:extLst>
      <p:ext uri="{BB962C8B-B14F-4D97-AF65-F5344CB8AC3E}">
        <p14:creationId xmlns:p14="http://schemas.microsoft.com/office/powerpoint/2010/main" val="12895937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50.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9.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tc.ch/AaR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1FF73-3516-49AC-A31C-05D47A518F60}"/>
              </a:ext>
            </a:extLst>
          </p:cNvPr>
          <p:cNvSpPr>
            <a:spLocks noGrp="1"/>
          </p:cNvSpPr>
          <p:nvPr>
            <p:ph type="ctrTitle"/>
          </p:nvPr>
        </p:nvSpPr>
        <p:spPr/>
        <p:txBody>
          <a:bodyPr/>
          <a:lstStyle/>
          <a:p>
            <a:r>
              <a:rPr lang="fr-BE" b="1" dirty="0"/>
              <a:t>Club of Rome – EU </a:t>
            </a:r>
            <a:r>
              <a:rPr lang="fr-BE" b="1" dirty="0" err="1"/>
              <a:t>Chapter</a:t>
            </a:r>
            <a:br>
              <a:rPr lang="fr-BE" b="1" dirty="0"/>
            </a:br>
            <a:r>
              <a:rPr lang="fr-BE" b="1" dirty="0"/>
              <a:t>‘Agora’ meeting</a:t>
            </a:r>
          </a:p>
        </p:txBody>
      </p:sp>
      <p:sp>
        <p:nvSpPr>
          <p:cNvPr id="3" name="Sous-titre 2">
            <a:extLst>
              <a:ext uri="{FF2B5EF4-FFF2-40B4-BE49-F238E27FC236}">
                <a16:creationId xmlns:a16="http://schemas.microsoft.com/office/drawing/2014/main" id="{86913093-5773-44AA-BFA8-E3B459E1396F}"/>
              </a:ext>
            </a:extLst>
          </p:cNvPr>
          <p:cNvSpPr>
            <a:spLocks noGrp="1"/>
          </p:cNvSpPr>
          <p:nvPr>
            <p:ph type="subTitle" idx="1"/>
          </p:nvPr>
        </p:nvSpPr>
        <p:spPr/>
        <p:txBody>
          <a:bodyPr>
            <a:normAutofit fontScale="47500" lnSpcReduction="20000"/>
          </a:bodyPr>
          <a:lstStyle/>
          <a:p>
            <a:endParaRPr lang="fr-BE" dirty="0"/>
          </a:p>
          <a:p>
            <a:r>
              <a:rPr lang="fr-BE" sz="8700"/>
              <a:t>4/2/2020</a:t>
            </a:r>
            <a:endParaRPr lang="fr-BE" sz="8700" dirty="0"/>
          </a:p>
          <a:p>
            <a:endParaRPr lang="fr-BE" sz="4400" dirty="0"/>
          </a:p>
          <a:p>
            <a:r>
              <a:rPr lang="fr-BE" sz="5100" b="1" dirty="0"/>
              <a:t>Location and catering </a:t>
            </a:r>
            <a:r>
              <a:rPr lang="fr-BE" sz="5100" b="1" dirty="0" err="1"/>
              <a:t>kindly</a:t>
            </a:r>
            <a:r>
              <a:rPr lang="fr-BE" sz="5100" b="1" dirty="0"/>
              <a:t> </a:t>
            </a:r>
            <a:r>
              <a:rPr lang="fr-BE" sz="5100" b="1" dirty="0" err="1"/>
              <a:t>offered</a:t>
            </a:r>
            <a:r>
              <a:rPr lang="fr-BE" sz="5100" b="1" dirty="0"/>
              <a:t> by ELIA</a:t>
            </a:r>
          </a:p>
        </p:txBody>
      </p:sp>
    </p:spTree>
    <p:extLst>
      <p:ext uri="{BB962C8B-B14F-4D97-AF65-F5344CB8AC3E}">
        <p14:creationId xmlns:p14="http://schemas.microsoft.com/office/powerpoint/2010/main" val="285855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3516" y="173633"/>
            <a:ext cx="9530650" cy="976090"/>
          </a:xfrm>
        </p:spPr>
        <p:txBody>
          <a:bodyPr>
            <a:noAutofit/>
          </a:bodyPr>
          <a:lstStyle/>
          <a:p>
            <a:r>
              <a:rPr lang="en-US" sz="2800" dirty="0">
                <a:solidFill>
                  <a:srgbClr val="002060"/>
                </a:solidFill>
              </a:rPr>
              <a:t>Context : the holistic perspective claimed by the </a:t>
            </a:r>
            <a:r>
              <a:rPr lang="en-US" sz="2800" dirty="0" err="1">
                <a:solidFill>
                  <a:srgbClr val="002060"/>
                </a:solidFill>
              </a:rPr>
              <a:t>CoR</a:t>
            </a:r>
            <a:br>
              <a:rPr lang="en-US" sz="2000" dirty="0">
                <a:solidFill>
                  <a:srgbClr val="002060"/>
                </a:solidFill>
              </a:rPr>
            </a:br>
            <a:endParaRPr lang="fr-BE" sz="2000" dirty="0">
              <a:solidFill>
                <a:srgbClr val="002060"/>
              </a:solidFill>
            </a:endParaRPr>
          </a:p>
        </p:txBody>
      </p:sp>
      <p:sp>
        <p:nvSpPr>
          <p:cNvPr id="3" name="Espace réservé du contenu 2"/>
          <p:cNvSpPr>
            <a:spLocks noGrp="1"/>
          </p:cNvSpPr>
          <p:nvPr>
            <p:ph idx="1"/>
          </p:nvPr>
        </p:nvSpPr>
        <p:spPr>
          <a:xfrm>
            <a:off x="1469045" y="1149723"/>
            <a:ext cx="9799591" cy="5284944"/>
          </a:xfrm>
        </p:spPr>
        <p:txBody>
          <a:bodyPr>
            <a:normAutofit fontScale="92500" lnSpcReduction="20000"/>
          </a:bodyPr>
          <a:lstStyle/>
          <a:p>
            <a:pPr marL="0" lvl="0" indent="0" algn="ctr">
              <a:buClr>
                <a:srgbClr val="A53010"/>
              </a:buClr>
              <a:buNone/>
            </a:pPr>
            <a:r>
              <a:rPr lang="en-US" sz="2200" i="1" dirty="0">
                <a:solidFill>
                  <a:srgbClr val="002060"/>
                </a:solidFill>
                <a:latin typeface="Calibri" panose="020F0502020204030204" pitchFamily="34" charset="0"/>
              </a:rPr>
              <a:t>“The cornerstone of thinking of the Club of Rome (</a:t>
            </a:r>
            <a:r>
              <a:rPr lang="en-US" sz="2200" i="1" dirty="0" err="1">
                <a:solidFill>
                  <a:srgbClr val="002060"/>
                </a:solidFill>
                <a:latin typeface="Calibri" panose="020F0502020204030204" pitchFamily="34" charset="0"/>
              </a:rPr>
              <a:t>CoR</a:t>
            </a:r>
            <a:r>
              <a:rPr lang="en-US" sz="2200" i="1" dirty="0">
                <a:solidFill>
                  <a:srgbClr val="002060"/>
                </a:solidFill>
                <a:latin typeface="Calibri" panose="020F0502020204030204" pitchFamily="34" charset="0"/>
              </a:rPr>
              <a:t>) is (…) recognizing the interdependence of today's global </a:t>
            </a:r>
            <a:r>
              <a:rPr lang="en-US" sz="2200" i="1" dirty="0" err="1">
                <a:solidFill>
                  <a:srgbClr val="002060"/>
                </a:solidFill>
                <a:latin typeface="Calibri" panose="020F0502020204030204" pitchFamily="34" charset="0"/>
              </a:rPr>
              <a:t>challenges,described</a:t>
            </a:r>
            <a:r>
              <a:rPr lang="en-US" sz="2200" i="1" dirty="0">
                <a:solidFill>
                  <a:srgbClr val="002060"/>
                </a:solidFill>
                <a:latin typeface="Calibri" panose="020F0502020204030204" pitchFamily="34" charset="0"/>
              </a:rPr>
              <a:t> </a:t>
            </a:r>
            <a:r>
              <a:rPr lang="en-US" sz="2200" dirty="0">
                <a:solidFill>
                  <a:srgbClr val="002060"/>
                </a:solidFill>
                <a:latin typeface="Calibri" panose="020F0502020204030204" pitchFamily="34" charset="0"/>
              </a:rPr>
              <a:t>as </a:t>
            </a:r>
            <a:r>
              <a:rPr lang="en-US" sz="2200" i="1" dirty="0">
                <a:solidFill>
                  <a:srgbClr val="002060"/>
                </a:solidFill>
                <a:latin typeface="Calibri" panose="020F0502020204030204" pitchFamily="34" charset="0"/>
              </a:rPr>
              <a:t>"holistic, systemic and relevant in the short, medium and long term” </a:t>
            </a:r>
            <a:r>
              <a:rPr lang="en-US" sz="2200" dirty="0">
                <a:solidFill>
                  <a:srgbClr val="002060"/>
                </a:solidFill>
                <a:latin typeface="Calibri" panose="020F0502020204030204" pitchFamily="34" charset="0"/>
              </a:rPr>
              <a:t>which takes into account the complexity of systemic and complex.</a:t>
            </a:r>
          </a:p>
          <a:p>
            <a:pPr marL="0" lvl="0" indent="0" algn="ctr">
              <a:buClr>
                <a:srgbClr val="A53010"/>
              </a:buClr>
              <a:buNone/>
            </a:pPr>
            <a:endParaRPr lang="en-US" sz="2200" dirty="0">
              <a:solidFill>
                <a:srgbClr val="002060"/>
              </a:solidFill>
              <a:latin typeface="Calibri" panose="020F0502020204030204" pitchFamily="34" charset="0"/>
            </a:endParaRPr>
          </a:p>
          <a:p>
            <a:r>
              <a:rPr lang="en-US" sz="2200" b="1" dirty="0">
                <a:solidFill>
                  <a:srgbClr val="002060"/>
                </a:solidFill>
                <a:latin typeface="Calibri" panose="020F0502020204030204" pitchFamily="34" charset="0"/>
              </a:rPr>
              <a:t>The Club therefore defines its mission as that of promoting understanding of the global challenges facing humanity</a:t>
            </a:r>
            <a:r>
              <a:rPr lang="en-US" sz="2200" dirty="0">
                <a:solidFill>
                  <a:srgbClr val="002060"/>
                </a:solidFill>
                <a:latin typeface="Calibri" panose="020F0502020204030204" pitchFamily="34" charset="0"/>
              </a:rPr>
              <a:t> and of proposing ways of evolution through scientific analysis in a plea for “systemic solutions for a systemic crisis”.</a:t>
            </a:r>
          </a:p>
          <a:p>
            <a:r>
              <a:rPr lang="en-US" sz="2200" dirty="0">
                <a:solidFill>
                  <a:srgbClr val="002060"/>
                </a:solidFill>
                <a:latin typeface="Calibri" panose="020F0502020204030204" pitchFamily="34" charset="0"/>
              </a:rPr>
              <a:t> In this context, the objective of the  </a:t>
            </a:r>
            <a:r>
              <a:rPr lang="en-US" sz="2200" b="1" i="1" dirty="0">
                <a:solidFill>
                  <a:srgbClr val="002060"/>
                </a:solidFill>
                <a:latin typeface="Calibri" panose="020F0502020204030204" pitchFamily="34" charset="0"/>
              </a:rPr>
              <a:t>International </a:t>
            </a:r>
            <a:r>
              <a:rPr lang="en-US" sz="2200" b="1" i="1" dirty="0" err="1">
                <a:solidFill>
                  <a:srgbClr val="002060"/>
                </a:solidFill>
                <a:latin typeface="Calibri" panose="020F0502020204030204" pitchFamily="34" charset="0"/>
              </a:rPr>
              <a:t>CoR</a:t>
            </a:r>
            <a:r>
              <a:rPr lang="en-US" sz="2200" b="1" i="1" dirty="0">
                <a:solidFill>
                  <a:srgbClr val="002060"/>
                </a:solidFill>
                <a:latin typeface="Calibri" panose="020F0502020204030204" pitchFamily="34" charset="0"/>
              </a:rPr>
              <a:t> Conference of 2019 </a:t>
            </a:r>
            <a:r>
              <a:rPr lang="en-US" sz="2200" dirty="0">
                <a:solidFill>
                  <a:srgbClr val="002060"/>
                </a:solidFill>
                <a:latin typeface="Calibri" panose="020F0502020204030204" pitchFamily="34" charset="0"/>
              </a:rPr>
              <a:t>was 1) to</a:t>
            </a:r>
            <a:r>
              <a:rPr lang="en-US" sz="2000" dirty="0">
                <a:solidFill>
                  <a:srgbClr val="002060"/>
                </a:solidFill>
                <a:latin typeface="Calibri" panose="020F0502020204030204" pitchFamily="34" charset="0"/>
              </a:rPr>
              <a:t> better </a:t>
            </a:r>
            <a:r>
              <a:rPr lang="en-US" sz="2000" u="sng" dirty="0">
                <a:solidFill>
                  <a:srgbClr val="002060"/>
                </a:solidFill>
                <a:latin typeface="Calibri" panose="020F0502020204030204" pitchFamily="34" charset="0"/>
              </a:rPr>
              <a:t>understand the points of view</a:t>
            </a:r>
            <a:r>
              <a:rPr lang="en-US" sz="2000" dirty="0">
                <a:solidFill>
                  <a:srgbClr val="002060"/>
                </a:solidFill>
                <a:latin typeface="Calibri" panose="020F0502020204030204" pitchFamily="34" charset="0"/>
              </a:rPr>
              <a:t> of those present; 2) to identify </a:t>
            </a:r>
            <a:r>
              <a:rPr lang="en-US" sz="2000" u="sng" dirty="0">
                <a:solidFill>
                  <a:srgbClr val="002060"/>
                </a:solidFill>
                <a:latin typeface="Calibri" panose="020F0502020204030204" pitchFamily="34" charset="0"/>
              </a:rPr>
              <a:t>opportunities and obstacles </a:t>
            </a:r>
            <a:r>
              <a:rPr lang="en-US" sz="2000" dirty="0">
                <a:solidFill>
                  <a:srgbClr val="002060"/>
                </a:solidFill>
                <a:latin typeface="Calibri" panose="020F0502020204030204" pitchFamily="34" charset="0"/>
              </a:rPr>
              <a:t>to increase the influence of organizations and 3)to discuss </a:t>
            </a:r>
            <a:r>
              <a:rPr lang="en-US" sz="2000" u="sng" dirty="0">
                <a:solidFill>
                  <a:srgbClr val="002060"/>
                </a:solidFill>
                <a:latin typeface="Calibri" panose="020F0502020204030204" pitchFamily="34" charset="0"/>
              </a:rPr>
              <a:t>common approaches </a:t>
            </a:r>
            <a:r>
              <a:rPr lang="en-US" sz="2000" dirty="0">
                <a:solidFill>
                  <a:srgbClr val="002060"/>
                </a:solidFill>
                <a:latin typeface="Calibri" panose="020F0502020204030204" pitchFamily="34" charset="0"/>
              </a:rPr>
              <a:t>that can make organizations "</a:t>
            </a:r>
            <a:r>
              <a:rPr lang="en-US" sz="2000" i="1" dirty="0">
                <a:solidFill>
                  <a:srgbClr val="002060"/>
                </a:solidFill>
                <a:latin typeface="Calibri" panose="020F0502020204030204" pitchFamily="34" charset="0"/>
              </a:rPr>
              <a:t>bigger than the money of their parts</a:t>
            </a:r>
            <a:r>
              <a:rPr lang="en-US" sz="2000" dirty="0">
                <a:solidFill>
                  <a:srgbClr val="002060"/>
                </a:solidFill>
                <a:latin typeface="Calibri" panose="020F0502020204030204" pitchFamily="34" charset="0"/>
              </a:rPr>
              <a:t>".</a:t>
            </a:r>
          </a:p>
          <a:p>
            <a:pPr lvl="0" algn="just">
              <a:lnSpc>
                <a:spcPct val="107000"/>
              </a:lnSpc>
              <a:spcAft>
                <a:spcPts val="800"/>
              </a:spcAft>
              <a:buClr>
                <a:srgbClr val="A53010"/>
              </a:buClr>
            </a:pPr>
            <a:r>
              <a:rPr lang="en-US" sz="2000" b="1" i="1" dirty="0">
                <a:solidFill>
                  <a:srgbClr val="002060"/>
                </a:solidFill>
                <a:latin typeface="Calibri" panose="020F0502020204030204" pitchFamily="34" charset="0"/>
              </a:rPr>
              <a:t>The Planetary Emergency Plan </a:t>
            </a:r>
            <a:r>
              <a:rPr lang="en-US" sz="2000" b="1" dirty="0">
                <a:solidFill>
                  <a:srgbClr val="002060"/>
                </a:solidFill>
                <a:latin typeface="Calibri" panose="020F0502020204030204" pitchFamily="34" charset="0"/>
              </a:rPr>
              <a:t>of the </a:t>
            </a:r>
            <a:r>
              <a:rPr lang="en-US" sz="2000" b="1" dirty="0" err="1">
                <a:solidFill>
                  <a:srgbClr val="002060"/>
                </a:solidFill>
                <a:latin typeface="Calibri" panose="020F0502020204030204" pitchFamily="34" charset="0"/>
              </a:rPr>
              <a:t>CoR</a:t>
            </a:r>
            <a:r>
              <a:rPr lang="en-US" sz="2000" b="1" dirty="0">
                <a:solidFill>
                  <a:srgbClr val="002060"/>
                </a:solidFill>
                <a:latin typeface="Calibri" panose="020F0502020204030204" pitchFamily="34" charset="0"/>
              </a:rPr>
              <a:t> </a:t>
            </a:r>
            <a:r>
              <a:rPr lang="en-US" sz="2000" dirty="0">
                <a:solidFill>
                  <a:srgbClr val="002060"/>
                </a:solidFill>
                <a:latin typeface="Calibri" panose="020F0502020204030204" pitchFamily="34" charset="0"/>
              </a:rPr>
              <a:t>already contributed to establish the key principles of the transformative </a:t>
            </a:r>
            <a:r>
              <a:rPr lang="en-US" sz="2000" b="1" dirty="0">
                <a:solidFill>
                  <a:srgbClr val="002060"/>
                </a:solidFill>
                <a:latin typeface="Calibri" panose="020F0502020204030204" pitchFamily="34" charset="0"/>
              </a:rPr>
              <a:t>European</a:t>
            </a:r>
            <a:r>
              <a:rPr lang="en-US" sz="2000" dirty="0">
                <a:solidFill>
                  <a:srgbClr val="002060"/>
                </a:solidFill>
                <a:latin typeface="Calibri" panose="020F0502020204030204" pitchFamily="34" charset="0"/>
              </a:rPr>
              <a:t> </a:t>
            </a:r>
            <a:r>
              <a:rPr lang="en-US" sz="2000" b="1" dirty="0">
                <a:solidFill>
                  <a:srgbClr val="002060"/>
                </a:solidFill>
                <a:latin typeface="Calibri" panose="020F0502020204030204" pitchFamily="34" charset="0"/>
              </a:rPr>
              <a:t>Green Deal</a:t>
            </a:r>
            <a:r>
              <a:rPr lang="en-US" sz="2000" dirty="0">
                <a:solidFill>
                  <a:srgbClr val="002060"/>
                </a:solidFill>
                <a:latin typeface="Calibri" panose="020F0502020204030204" pitchFamily="34" charset="0"/>
              </a:rPr>
              <a:t> and </a:t>
            </a:r>
            <a:r>
              <a:rPr lang="en-US" sz="2000" u="sng" dirty="0">
                <a:solidFill>
                  <a:srgbClr val="002060"/>
                </a:solidFill>
                <a:latin typeface="Calibri" panose="020F0502020204030204" pitchFamily="34" charset="0"/>
              </a:rPr>
              <a:t>still needs to be complemented </a:t>
            </a:r>
            <a:r>
              <a:rPr lang="en-US" sz="2000" dirty="0">
                <a:solidFill>
                  <a:srgbClr val="002060"/>
                </a:solidFill>
                <a:latin typeface="Calibri" panose="020F0502020204030204" pitchFamily="34" charset="0"/>
              </a:rPr>
              <a:t>by "</a:t>
            </a:r>
            <a:r>
              <a:rPr lang="en-US" sz="2000" i="1" dirty="0">
                <a:solidFill>
                  <a:srgbClr val="002060"/>
                </a:solidFill>
                <a:latin typeface="Calibri" panose="020F0502020204030204" pitchFamily="34" charset="0"/>
              </a:rPr>
              <a:t>laying </a:t>
            </a:r>
            <a:r>
              <a:rPr lang="en-US" sz="2000" i="1" u="sng" dirty="0">
                <a:solidFill>
                  <a:srgbClr val="002060"/>
                </a:solidFill>
                <a:latin typeface="Calibri" panose="020F0502020204030204" pitchFamily="34" charset="0"/>
              </a:rPr>
              <a:t>the foundations for systemic change</a:t>
            </a:r>
            <a:r>
              <a:rPr lang="en-US" sz="2000" i="1" dirty="0">
                <a:solidFill>
                  <a:srgbClr val="002060"/>
                </a:solidFill>
                <a:latin typeface="Calibri" panose="020F0502020204030204" pitchFamily="34" charset="0"/>
              </a:rPr>
              <a:t>s in the short, </a:t>
            </a:r>
            <a:r>
              <a:rPr lang="en-US" sz="2000" i="1" u="sng" dirty="0">
                <a:solidFill>
                  <a:srgbClr val="002060"/>
                </a:solidFill>
                <a:latin typeface="Calibri" panose="020F0502020204030204" pitchFamily="34" charset="0"/>
              </a:rPr>
              <a:t>medium and long term. </a:t>
            </a:r>
          </a:p>
          <a:p>
            <a:pPr lvl="0" algn="just">
              <a:lnSpc>
                <a:spcPct val="107000"/>
              </a:lnSpc>
              <a:spcAft>
                <a:spcPts val="800"/>
              </a:spcAft>
              <a:buClr>
                <a:srgbClr val="A53010"/>
              </a:buClr>
            </a:pPr>
            <a:r>
              <a:rPr lang="en-US" sz="2000" i="1" dirty="0">
                <a:solidFill>
                  <a:srgbClr val="002060"/>
                </a:solidFill>
                <a:latin typeface="Calibri" panose="020F0502020204030204" pitchFamily="34" charset="0"/>
              </a:rPr>
              <a:t>These foundations are necessary to </a:t>
            </a:r>
            <a:r>
              <a:rPr lang="en-US" sz="2000" i="1" u="sng" dirty="0">
                <a:solidFill>
                  <a:srgbClr val="002060"/>
                </a:solidFill>
                <a:latin typeface="Calibri" panose="020F0502020204030204" pitchFamily="34" charset="0"/>
              </a:rPr>
              <a:t>genuinely emerge from the emergenc</a:t>
            </a:r>
            <a:r>
              <a:rPr lang="en-US" sz="2000" i="1" dirty="0">
                <a:solidFill>
                  <a:srgbClr val="002060"/>
                </a:solidFill>
                <a:latin typeface="Calibri" panose="020F0502020204030204" pitchFamily="34" charset="0"/>
              </a:rPr>
              <a:t>y in an economy and a society supported by human and planetary prosperity and well-being </a:t>
            </a:r>
            <a:r>
              <a:rPr lang="en-US" sz="2000" dirty="0">
                <a:solidFill>
                  <a:srgbClr val="002060"/>
                </a:solidFill>
                <a:latin typeface="Calibri" panose="020F0502020204030204" pitchFamily="34" charset="0"/>
              </a:rPr>
              <a:t>”.</a:t>
            </a:r>
          </a:p>
          <a:p>
            <a:endParaRPr lang="en-US" sz="2000" dirty="0">
              <a:solidFill>
                <a:srgbClr val="002060"/>
              </a:solidFill>
              <a:latin typeface="Calibri" panose="020F0502020204030204" pitchFamily="34" charset="0"/>
            </a:endParaRPr>
          </a:p>
          <a:p>
            <a:endParaRPr lang="fr-BE" dirty="0"/>
          </a:p>
        </p:txBody>
      </p:sp>
    </p:spTree>
    <p:extLst>
      <p:ext uri="{BB962C8B-B14F-4D97-AF65-F5344CB8AC3E}">
        <p14:creationId xmlns:p14="http://schemas.microsoft.com/office/powerpoint/2010/main" val="8737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4133" y="300217"/>
            <a:ext cx="7128934" cy="868140"/>
          </a:xfrm>
        </p:spPr>
        <p:txBody>
          <a:bodyPr>
            <a:normAutofit fontScale="90000"/>
          </a:bodyPr>
          <a:lstStyle/>
          <a:p>
            <a:r>
              <a:rPr lang="fr-FR" sz="2800" dirty="0">
                <a:solidFill>
                  <a:srgbClr val="002060"/>
                </a:solidFill>
              </a:rPr>
              <a:t>To </a:t>
            </a:r>
            <a:r>
              <a:rPr lang="fr-FR" sz="2800" dirty="0" err="1">
                <a:solidFill>
                  <a:srgbClr val="002060"/>
                </a:solidFill>
              </a:rPr>
              <a:t>be</a:t>
            </a:r>
            <a:r>
              <a:rPr lang="fr-FR" sz="2800" dirty="0">
                <a:solidFill>
                  <a:srgbClr val="002060"/>
                </a:solidFill>
              </a:rPr>
              <a:t> </a:t>
            </a:r>
            <a:r>
              <a:rPr lang="fr-FR" sz="2800" dirty="0" err="1">
                <a:solidFill>
                  <a:srgbClr val="002060"/>
                </a:solidFill>
              </a:rPr>
              <a:t>taken</a:t>
            </a:r>
            <a:r>
              <a:rPr lang="fr-FR" sz="2800" dirty="0">
                <a:solidFill>
                  <a:srgbClr val="002060"/>
                </a:solidFill>
              </a:rPr>
              <a:t> </a:t>
            </a:r>
            <a:r>
              <a:rPr lang="fr-FR" sz="2800" dirty="0" err="1">
                <a:solidFill>
                  <a:srgbClr val="002060"/>
                </a:solidFill>
              </a:rPr>
              <a:t>into</a:t>
            </a:r>
            <a:r>
              <a:rPr lang="fr-FR" sz="2800" dirty="0">
                <a:solidFill>
                  <a:srgbClr val="002060"/>
                </a:solidFill>
              </a:rPr>
              <a:t> </a:t>
            </a:r>
            <a:r>
              <a:rPr lang="fr-FR" sz="2800" dirty="0" err="1">
                <a:solidFill>
                  <a:srgbClr val="002060"/>
                </a:solidFill>
              </a:rPr>
              <a:t>account</a:t>
            </a:r>
            <a:r>
              <a:rPr lang="fr-FR" sz="2800" dirty="0">
                <a:solidFill>
                  <a:srgbClr val="002060"/>
                </a:solidFill>
              </a:rPr>
              <a:t>: the essence of </a:t>
            </a:r>
            <a:r>
              <a:rPr lang="fr-FR" sz="2800" dirty="0" err="1">
                <a:solidFill>
                  <a:srgbClr val="002060"/>
                </a:solidFill>
              </a:rPr>
              <a:t>human</a:t>
            </a:r>
            <a:r>
              <a:rPr lang="fr-FR" sz="2800" dirty="0">
                <a:solidFill>
                  <a:srgbClr val="002060"/>
                </a:solidFill>
              </a:rPr>
              <a:t>: a </a:t>
            </a:r>
            <a:r>
              <a:rPr lang="fr-FR" sz="2800" b="1" i="1" dirty="0" err="1">
                <a:solidFill>
                  <a:srgbClr val="002060"/>
                </a:solidFill>
              </a:rPr>
              <a:t>speaking</a:t>
            </a:r>
            <a:r>
              <a:rPr lang="fr-FR" sz="2800" dirty="0">
                <a:solidFill>
                  <a:srgbClr val="002060"/>
                </a:solidFill>
              </a:rPr>
              <a:t> and </a:t>
            </a:r>
            <a:r>
              <a:rPr lang="fr-FR" sz="2800" b="1" i="1" dirty="0">
                <a:solidFill>
                  <a:srgbClr val="002060"/>
                </a:solidFill>
              </a:rPr>
              <a:t>social animal</a:t>
            </a:r>
            <a:br>
              <a:rPr lang="fr-FR" sz="2800" dirty="0">
                <a:solidFill>
                  <a:srgbClr val="002060"/>
                </a:solidFill>
              </a:rPr>
            </a:br>
            <a:endParaRPr lang="fr-FR" sz="2800" dirty="0"/>
          </a:p>
        </p:txBody>
      </p:sp>
      <p:sp>
        <p:nvSpPr>
          <p:cNvPr id="3" name="Espace réservé du contenu 2"/>
          <p:cNvSpPr>
            <a:spLocks noGrp="1"/>
          </p:cNvSpPr>
          <p:nvPr>
            <p:ph idx="1"/>
          </p:nvPr>
        </p:nvSpPr>
        <p:spPr>
          <a:xfrm>
            <a:off x="779711" y="1680881"/>
            <a:ext cx="10367900" cy="4940636"/>
          </a:xfrm>
        </p:spPr>
        <p:txBody>
          <a:bodyPr>
            <a:noAutofit/>
          </a:bodyPr>
          <a:lstStyle/>
          <a:p>
            <a:r>
              <a:rPr lang="fr-FR" sz="2000" b="1" dirty="0">
                <a:solidFill>
                  <a:srgbClr val="002060"/>
                </a:solidFill>
              </a:rPr>
              <a:t>Speech</a:t>
            </a:r>
            <a:r>
              <a:rPr lang="fr-FR" sz="2000" dirty="0">
                <a:solidFill>
                  <a:srgbClr val="002060"/>
                </a:solidFill>
              </a:rPr>
              <a:t> &amp; </a:t>
            </a:r>
            <a:r>
              <a:rPr lang="fr-FR" sz="2000" b="1" dirty="0">
                <a:solidFill>
                  <a:srgbClr val="002060"/>
                </a:solidFill>
              </a:rPr>
              <a:t>social links </a:t>
            </a:r>
            <a:r>
              <a:rPr lang="fr-FR" sz="2000" dirty="0" err="1">
                <a:solidFill>
                  <a:srgbClr val="002060"/>
                </a:solidFill>
              </a:rPr>
              <a:t>triggered</a:t>
            </a:r>
            <a:r>
              <a:rPr lang="fr-FR" sz="2000" dirty="0">
                <a:solidFill>
                  <a:srgbClr val="002060"/>
                </a:solidFill>
              </a:rPr>
              <a:t> a </a:t>
            </a:r>
            <a:r>
              <a:rPr lang="fr-FR" sz="2000" dirty="0" err="1">
                <a:solidFill>
                  <a:srgbClr val="002060"/>
                </a:solidFill>
              </a:rPr>
              <a:t>critical</a:t>
            </a:r>
            <a:r>
              <a:rPr lang="fr-FR" sz="2000" dirty="0">
                <a:solidFill>
                  <a:srgbClr val="002060"/>
                </a:solidFill>
              </a:rPr>
              <a:t> mass of </a:t>
            </a:r>
            <a:r>
              <a:rPr lang="fr-FR" sz="2000" b="1" dirty="0">
                <a:solidFill>
                  <a:srgbClr val="002060"/>
                </a:solidFill>
              </a:rPr>
              <a:t>cultural </a:t>
            </a:r>
            <a:r>
              <a:rPr lang="fr-FR" sz="2000" b="1" dirty="0" err="1">
                <a:solidFill>
                  <a:srgbClr val="002060"/>
                </a:solidFill>
              </a:rPr>
              <a:t>knowledge</a:t>
            </a:r>
            <a:r>
              <a:rPr lang="fr-FR" sz="2000" b="1" dirty="0">
                <a:solidFill>
                  <a:srgbClr val="002060"/>
                </a:solidFill>
              </a:rPr>
              <a:t> </a:t>
            </a:r>
            <a:r>
              <a:rPr lang="fr-FR" sz="2000" dirty="0">
                <a:solidFill>
                  <a:srgbClr val="002060"/>
                </a:solidFill>
              </a:rPr>
              <a:t>(</a:t>
            </a:r>
            <a:r>
              <a:rPr lang="fr-FR" sz="2000" i="1" dirty="0">
                <a:solidFill>
                  <a:srgbClr val="002060"/>
                </a:solidFill>
              </a:rPr>
              <a:t>nature, techniques, people,</a:t>
            </a:r>
            <a:r>
              <a:rPr lang="mr-IN" sz="2000" i="1" dirty="0">
                <a:solidFill>
                  <a:srgbClr val="002060"/>
                </a:solidFill>
              </a:rPr>
              <a:t>…</a:t>
            </a:r>
            <a:r>
              <a:rPr lang="fr-FR" sz="2000" dirty="0">
                <a:solidFill>
                  <a:srgbClr val="002060"/>
                </a:solidFill>
              </a:rPr>
              <a:t>) </a:t>
            </a:r>
            <a:r>
              <a:rPr lang="fr-FR" sz="2000" dirty="0" err="1">
                <a:solidFill>
                  <a:srgbClr val="002060"/>
                </a:solidFill>
              </a:rPr>
              <a:t>transferred</a:t>
            </a:r>
            <a:r>
              <a:rPr lang="fr-FR" sz="2000" dirty="0">
                <a:solidFill>
                  <a:srgbClr val="002060"/>
                </a:solidFill>
              </a:rPr>
              <a:t> by « </a:t>
            </a:r>
            <a:r>
              <a:rPr lang="fr-FR" sz="2000" dirty="0" err="1">
                <a:solidFill>
                  <a:srgbClr val="002060"/>
                </a:solidFill>
              </a:rPr>
              <a:t>education</a:t>
            </a:r>
            <a:r>
              <a:rPr lang="fr-FR" sz="2000" dirty="0">
                <a:solidFill>
                  <a:srgbClr val="002060"/>
                </a:solidFill>
              </a:rPr>
              <a:t> » to </a:t>
            </a:r>
            <a:r>
              <a:rPr lang="fr-FR" sz="2000" dirty="0" err="1">
                <a:solidFill>
                  <a:srgbClr val="002060"/>
                </a:solidFill>
              </a:rPr>
              <a:t>young</a:t>
            </a:r>
            <a:r>
              <a:rPr lang="fr-FR" sz="2000" dirty="0">
                <a:solidFill>
                  <a:srgbClr val="002060"/>
                </a:solidFill>
              </a:rPr>
              <a:t> </a:t>
            </a:r>
            <a:r>
              <a:rPr lang="fr-FR" sz="2000" dirty="0" err="1">
                <a:solidFill>
                  <a:srgbClr val="002060"/>
                </a:solidFill>
              </a:rPr>
              <a:t>generation</a:t>
            </a:r>
            <a:r>
              <a:rPr lang="fr-FR" sz="2000" dirty="0">
                <a:solidFill>
                  <a:srgbClr val="002060"/>
                </a:solidFill>
              </a:rPr>
              <a:t>;</a:t>
            </a:r>
          </a:p>
          <a:p>
            <a:pPr lvl="1">
              <a:buClr>
                <a:srgbClr val="A53010"/>
              </a:buClr>
            </a:pPr>
            <a:r>
              <a:rPr lang="fr-FR" dirty="0" err="1">
                <a:solidFill>
                  <a:srgbClr val="002060"/>
                </a:solidFill>
              </a:rPr>
              <a:t>Like</a:t>
            </a:r>
            <a:r>
              <a:rPr lang="fr-FR" dirty="0">
                <a:solidFill>
                  <a:srgbClr val="002060"/>
                </a:solidFill>
              </a:rPr>
              <a:t> </a:t>
            </a:r>
            <a:r>
              <a:rPr lang="fr-FR" dirty="0" err="1">
                <a:solidFill>
                  <a:srgbClr val="002060"/>
                </a:solidFill>
              </a:rPr>
              <a:t>Mowgli</a:t>
            </a:r>
            <a:r>
              <a:rPr lang="fr-FR" dirty="0">
                <a:solidFill>
                  <a:srgbClr val="002060"/>
                </a:solidFill>
              </a:rPr>
              <a:t>, no </a:t>
            </a:r>
            <a:r>
              <a:rPr lang="fr-FR" dirty="0" err="1">
                <a:solidFill>
                  <a:srgbClr val="002060"/>
                </a:solidFill>
              </a:rPr>
              <a:t>child</a:t>
            </a:r>
            <a:r>
              <a:rPr lang="fr-FR" dirty="0">
                <a:solidFill>
                  <a:srgbClr val="002060"/>
                </a:solidFill>
              </a:rPr>
              <a:t> </a:t>
            </a:r>
            <a:r>
              <a:rPr lang="fr-FR" dirty="0" err="1">
                <a:solidFill>
                  <a:srgbClr val="002060"/>
                </a:solidFill>
              </a:rPr>
              <a:t>can</a:t>
            </a:r>
            <a:r>
              <a:rPr lang="fr-FR" dirty="0">
                <a:solidFill>
                  <a:srgbClr val="002060"/>
                </a:solidFill>
              </a:rPr>
              <a:t> </a:t>
            </a:r>
            <a:r>
              <a:rPr lang="fr-FR" dirty="0" err="1">
                <a:solidFill>
                  <a:srgbClr val="002060"/>
                </a:solidFill>
              </a:rPr>
              <a:t>be</a:t>
            </a:r>
            <a:r>
              <a:rPr lang="fr-FR" dirty="0">
                <a:solidFill>
                  <a:srgbClr val="002060"/>
                </a:solidFill>
              </a:rPr>
              <a:t> </a:t>
            </a:r>
            <a:r>
              <a:rPr lang="fr-FR" dirty="0" err="1">
                <a:solidFill>
                  <a:srgbClr val="002060"/>
                </a:solidFill>
              </a:rPr>
              <a:t>grown</a:t>
            </a:r>
            <a:r>
              <a:rPr lang="fr-FR" dirty="0">
                <a:solidFill>
                  <a:srgbClr val="002060"/>
                </a:solidFill>
              </a:rPr>
              <a:t> </a:t>
            </a:r>
            <a:r>
              <a:rPr lang="fr-FR" dirty="0" err="1">
                <a:solidFill>
                  <a:srgbClr val="002060"/>
                </a:solidFill>
              </a:rPr>
              <a:t>alone</a:t>
            </a:r>
            <a:r>
              <a:rPr lang="fr-FR" dirty="0">
                <a:solidFill>
                  <a:srgbClr val="002060"/>
                </a:solidFill>
              </a:rPr>
              <a:t>; </a:t>
            </a:r>
            <a:r>
              <a:rPr lang="fr-FR" b="1" dirty="0">
                <a:solidFill>
                  <a:srgbClr val="002060"/>
                </a:solidFill>
              </a:rPr>
              <a:t>the « I » </a:t>
            </a:r>
            <a:r>
              <a:rPr lang="fr-FR" b="1" dirty="0" err="1">
                <a:solidFill>
                  <a:srgbClr val="002060"/>
                </a:solidFill>
              </a:rPr>
              <a:t>is</a:t>
            </a:r>
            <a:r>
              <a:rPr lang="fr-FR" b="1" dirty="0">
                <a:solidFill>
                  <a:srgbClr val="002060"/>
                </a:solidFill>
              </a:rPr>
              <a:t> </a:t>
            </a:r>
            <a:r>
              <a:rPr lang="fr-FR" b="1" dirty="0" err="1">
                <a:solidFill>
                  <a:srgbClr val="002060"/>
                </a:solidFill>
              </a:rPr>
              <a:t>resulting</a:t>
            </a:r>
            <a:r>
              <a:rPr lang="fr-FR" b="1" dirty="0">
                <a:solidFill>
                  <a:srgbClr val="002060"/>
                </a:solidFill>
              </a:rPr>
              <a:t> </a:t>
            </a:r>
            <a:r>
              <a:rPr lang="fr-FR" b="1" dirty="0" err="1">
                <a:solidFill>
                  <a:srgbClr val="002060"/>
                </a:solidFill>
              </a:rPr>
              <a:t>from</a:t>
            </a:r>
            <a:r>
              <a:rPr lang="fr-FR" b="1" dirty="0">
                <a:solidFill>
                  <a:srgbClr val="002060"/>
                </a:solidFill>
              </a:rPr>
              <a:t> all the </a:t>
            </a:r>
            <a:r>
              <a:rPr lang="fr-FR" b="1" dirty="0" err="1">
                <a:solidFill>
                  <a:srgbClr val="002060"/>
                </a:solidFill>
              </a:rPr>
              <a:t>said</a:t>
            </a:r>
            <a:r>
              <a:rPr lang="fr-FR" b="1" dirty="0">
                <a:solidFill>
                  <a:srgbClr val="002060"/>
                </a:solidFill>
              </a:rPr>
              <a:t> « </a:t>
            </a:r>
            <a:r>
              <a:rPr lang="fr-FR" b="1" dirty="0" err="1">
                <a:solidFill>
                  <a:srgbClr val="002060"/>
                </a:solidFill>
              </a:rPr>
              <a:t>you</a:t>
            </a:r>
            <a:r>
              <a:rPr lang="fr-FR" b="1" dirty="0">
                <a:solidFill>
                  <a:srgbClr val="002060"/>
                </a:solidFill>
              </a:rPr>
              <a:t> »;</a:t>
            </a:r>
            <a:endParaRPr lang="fr-FR" sz="2000" b="1" dirty="0">
              <a:solidFill>
                <a:srgbClr val="002060"/>
              </a:solidFill>
            </a:endParaRPr>
          </a:p>
          <a:p>
            <a:r>
              <a:rPr lang="fr-FR" sz="2000" dirty="0">
                <a:solidFill>
                  <a:srgbClr val="002060"/>
                </a:solidFill>
              </a:rPr>
              <a:t>« </a:t>
            </a:r>
            <a:r>
              <a:rPr lang="fr-FR" sz="2000" b="1" i="1" dirty="0">
                <a:solidFill>
                  <a:srgbClr val="002060"/>
                </a:solidFill>
              </a:rPr>
              <a:t>Terre-Patrie</a:t>
            </a:r>
            <a:r>
              <a:rPr lang="fr-FR" sz="2000" i="1" dirty="0">
                <a:solidFill>
                  <a:srgbClr val="002060"/>
                </a:solidFill>
              </a:rPr>
              <a:t> </a:t>
            </a:r>
            <a:r>
              <a:rPr lang="fr-FR" sz="2000" dirty="0">
                <a:solidFill>
                  <a:srgbClr val="002060"/>
                </a:solidFill>
              </a:rPr>
              <a:t>» (E. Morin &amp; A.B. </a:t>
            </a:r>
            <a:r>
              <a:rPr lang="fr-FR" sz="2000" dirty="0" err="1">
                <a:solidFill>
                  <a:srgbClr val="002060"/>
                </a:solidFill>
              </a:rPr>
              <a:t>Kern</a:t>
            </a:r>
            <a:r>
              <a:rPr lang="fr-FR" sz="2000" dirty="0">
                <a:solidFill>
                  <a:srgbClr val="002060"/>
                </a:solidFill>
              </a:rPr>
              <a:t>) </a:t>
            </a:r>
            <a:r>
              <a:rPr lang="fr-FR" sz="2000" dirty="0" err="1">
                <a:solidFill>
                  <a:srgbClr val="002060"/>
                </a:solidFill>
              </a:rPr>
              <a:t>should</a:t>
            </a:r>
            <a:r>
              <a:rPr lang="fr-FR" sz="2000" dirty="0">
                <a:solidFill>
                  <a:srgbClr val="002060"/>
                </a:solidFill>
              </a:rPr>
              <a:t> </a:t>
            </a:r>
            <a:r>
              <a:rPr lang="fr-FR" sz="2000" dirty="0" err="1">
                <a:solidFill>
                  <a:srgbClr val="002060"/>
                </a:solidFill>
              </a:rPr>
              <a:t>be</a:t>
            </a:r>
            <a:r>
              <a:rPr lang="fr-FR" sz="2000" dirty="0">
                <a:solidFill>
                  <a:srgbClr val="002060"/>
                </a:solidFill>
              </a:rPr>
              <a:t> </a:t>
            </a:r>
            <a:r>
              <a:rPr lang="fr-FR" sz="2000" u="sng" dirty="0">
                <a:solidFill>
                  <a:srgbClr val="002060"/>
                </a:solidFill>
              </a:rPr>
              <a:t>an </a:t>
            </a:r>
            <a:r>
              <a:rPr lang="fr-FR" sz="2000" u="sng" dirty="0" err="1">
                <a:solidFill>
                  <a:srgbClr val="002060"/>
                </a:solidFill>
              </a:rPr>
              <a:t>ideal</a:t>
            </a:r>
            <a:r>
              <a:rPr lang="fr-FR" sz="2000" u="sng" dirty="0">
                <a:solidFill>
                  <a:srgbClr val="002060"/>
                </a:solidFill>
              </a:rPr>
              <a:t> &amp; </a:t>
            </a:r>
            <a:r>
              <a:rPr lang="fr-FR" sz="2000" u="sng" dirty="0" err="1">
                <a:solidFill>
                  <a:srgbClr val="002060"/>
                </a:solidFill>
              </a:rPr>
              <a:t>universal</a:t>
            </a:r>
            <a:r>
              <a:rPr lang="fr-FR" sz="2000" u="sng" dirty="0">
                <a:solidFill>
                  <a:srgbClr val="002060"/>
                </a:solidFill>
              </a:rPr>
              <a:t> goal</a:t>
            </a:r>
            <a:r>
              <a:rPr lang="fr-FR" sz="2000" dirty="0">
                <a:solidFill>
                  <a:srgbClr val="002060"/>
                </a:solidFill>
              </a:rPr>
              <a:t>: one human condition, one </a:t>
            </a:r>
            <a:r>
              <a:rPr lang="fr-FR" sz="2000" dirty="0" err="1">
                <a:solidFill>
                  <a:srgbClr val="002060"/>
                </a:solidFill>
              </a:rPr>
              <a:t>ancient</a:t>
            </a:r>
            <a:r>
              <a:rPr lang="fr-FR" sz="2000" dirty="0">
                <a:solidFill>
                  <a:srgbClr val="002060"/>
                </a:solidFill>
              </a:rPr>
              <a:t>, one </a:t>
            </a:r>
            <a:r>
              <a:rPr lang="fr-FR" sz="2000" dirty="0" err="1">
                <a:solidFill>
                  <a:srgbClr val="002060"/>
                </a:solidFill>
              </a:rPr>
              <a:t>destiny</a:t>
            </a:r>
            <a:r>
              <a:rPr lang="fr-FR" sz="2000" dirty="0">
                <a:solidFill>
                  <a:srgbClr val="002060"/>
                </a:solidFill>
              </a:rPr>
              <a:t>;  </a:t>
            </a:r>
          </a:p>
          <a:p>
            <a:r>
              <a:rPr lang="fr-FR" sz="2000" b="1" dirty="0">
                <a:solidFill>
                  <a:srgbClr val="002060"/>
                </a:solidFill>
              </a:rPr>
              <a:t>There </a:t>
            </a:r>
            <a:r>
              <a:rPr lang="fr-FR" sz="2000" b="1" dirty="0" err="1">
                <a:solidFill>
                  <a:srgbClr val="002060"/>
                </a:solidFill>
              </a:rPr>
              <a:t>is</a:t>
            </a:r>
            <a:r>
              <a:rPr lang="fr-FR" sz="2000" b="1" dirty="0">
                <a:solidFill>
                  <a:srgbClr val="002060"/>
                </a:solidFill>
              </a:rPr>
              <a:t> a </a:t>
            </a:r>
            <a:r>
              <a:rPr lang="fr-FR" sz="2000" b="1" dirty="0" err="1">
                <a:solidFill>
                  <a:srgbClr val="002060"/>
                </a:solidFill>
              </a:rPr>
              <a:t>missing</a:t>
            </a:r>
            <a:r>
              <a:rPr lang="fr-FR" sz="2000" b="1" dirty="0">
                <a:solidFill>
                  <a:srgbClr val="002060"/>
                </a:solidFill>
              </a:rPr>
              <a:t> </a:t>
            </a:r>
            <a:r>
              <a:rPr lang="fr-FR" sz="2000" b="1" dirty="0" err="1">
                <a:solidFill>
                  <a:srgbClr val="002060"/>
                </a:solidFill>
              </a:rPr>
              <a:t>scale</a:t>
            </a:r>
            <a:r>
              <a:rPr lang="fr-FR" sz="2000" b="1" dirty="0">
                <a:solidFill>
                  <a:srgbClr val="002060"/>
                </a:solidFill>
              </a:rPr>
              <a:t> </a:t>
            </a:r>
            <a:r>
              <a:rPr lang="fr-FR" sz="2000" dirty="0" err="1">
                <a:solidFill>
                  <a:srgbClr val="002060"/>
                </a:solidFill>
              </a:rPr>
              <a:t>between</a:t>
            </a:r>
            <a:r>
              <a:rPr lang="fr-FR" sz="2000" dirty="0">
                <a:solidFill>
                  <a:srgbClr val="002060"/>
                </a:solidFill>
              </a:rPr>
              <a:t> « </a:t>
            </a:r>
            <a:r>
              <a:rPr lang="fr-FR" sz="2000" b="1" dirty="0">
                <a:solidFill>
                  <a:srgbClr val="002060"/>
                </a:solidFill>
              </a:rPr>
              <a:t>I</a:t>
            </a:r>
            <a:r>
              <a:rPr lang="fr-FR" sz="2000" dirty="0">
                <a:solidFill>
                  <a:srgbClr val="002060"/>
                </a:solidFill>
              </a:rPr>
              <a:t> » and « </a:t>
            </a:r>
            <a:r>
              <a:rPr lang="fr-FR" sz="2000" b="1" dirty="0">
                <a:solidFill>
                  <a:srgbClr val="002060"/>
                </a:solidFill>
              </a:rPr>
              <a:t>Terre-Patrie</a:t>
            </a:r>
            <a:r>
              <a:rPr lang="fr-FR" sz="2000" dirty="0">
                <a:solidFill>
                  <a:srgbClr val="002060"/>
                </a:solidFill>
              </a:rPr>
              <a:t> »:  the </a:t>
            </a:r>
            <a:r>
              <a:rPr lang="fr-FR" sz="2000" u="sng" dirty="0" err="1">
                <a:solidFill>
                  <a:srgbClr val="002060"/>
                </a:solidFill>
              </a:rPr>
              <a:t>human</a:t>
            </a:r>
            <a:r>
              <a:rPr lang="fr-FR" sz="2000" u="sng" dirty="0">
                <a:solidFill>
                  <a:srgbClr val="002060"/>
                </a:solidFill>
              </a:rPr>
              <a:t> groups or </a:t>
            </a:r>
            <a:r>
              <a:rPr lang="fr-FR" sz="2000" u="sng" dirty="0" err="1">
                <a:solidFill>
                  <a:srgbClr val="002060"/>
                </a:solidFill>
              </a:rPr>
              <a:t>societies</a:t>
            </a:r>
            <a:r>
              <a:rPr lang="fr-FR" sz="2000" dirty="0">
                <a:solidFill>
                  <a:srgbClr val="002060"/>
                </a:solidFill>
              </a:rPr>
              <a:t> </a:t>
            </a:r>
            <a:r>
              <a:rPr lang="fr-FR" sz="2000" i="1" dirty="0">
                <a:solidFill>
                  <a:srgbClr val="002060"/>
                </a:solidFill>
              </a:rPr>
              <a:t>(</a:t>
            </a:r>
            <a:r>
              <a:rPr lang="fr-FR" sz="2000" i="1" dirty="0" err="1">
                <a:solidFill>
                  <a:srgbClr val="002060"/>
                </a:solidFill>
              </a:rPr>
              <a:t>regions</a:t>
            </a:r>
            <a:r>
              <a:rPr lang="fr-FR" sz="2000" i="1" dirty="0">
                <a:solidFill>
                  <a:srgbClr val="002060"/>
                </a:solidFill>
              </a:rPr>
              <a:t>, nations, </a:t>
            </a:r>
            <a:r>
              <a:rPr lang="fr-FR" sz="2000" i="1" dirty="0" err="1">
                <a:solidFill>
                  <a:srgbClr val="002060"/>
                </a:solidFill>
              </a:rPr>
              <a:t>tribes</a:t>
            </a:r>
            <a:r>
              <a:rPr lang="fr-FR" sz="2000" i="1" dirty="0">
                <a:solidFill>
                  <a:srgbClr val="002060"/>
                </a:solidFill>
              </a:rPr>
              <a:t>, </a:t>
            </a:r>
            <a:r>
              <a:rPr lang="mr-IN" sz="2000" dirty="0">
                <a:solidFill>
                  <a:srgbClr val="002060"/>
                </a:solidFill>
              </a:rPr>
              <a:t>…</a:t>
            </a:r>
            <a:r>
              <a:rPr lang="fr-FR" sz="2000" dirty="0">
                <a:solidFill>
                  <a:srgbClr val="002060"/>
                </a:solidFill>
              </a:rPr>
              <a:t>)</a:t>
            </a:r>
            <a:endParaRPr lang="nl-BE" sz="2000" dirty="0">
              <a:solidFill>
                <a:srgbClr val="002060"/>
              </a:solidFill>
            </a:endParaRPr>
          </a:p>
          <a:p>
            <a:pPr lvl="1"/>
            <a:r>
              <a:rPr lang="fr-FR" dirty="0">
                <a:solidFill>
                  <a:srgbClr val="002060"/>
                </a:solidFill>
              </a:rPr>
              <a:t>3-layered time </a:t>
            </a:r>
            <a:r>
              <a:rPr lang="fr-FR" dirty="0" err="1">
                <a:solidFill>
                  <a:srgbClr val="002060"/>
                </a:solidFill>
              </a:rPr>
              <a:t>evolution</a:t>
            </a:r>
            <a:r>
              <a:rPr lang="fr-FR" dirty="0">
                <a:solidFill>
                  <a:srgbClr val="002060"/>
                </a:solidFill>
              </a:rPr>
              <a:t> of </a:t>
            </a:r>
            <a:r>
              <a:rPr lang="fr-FR" dirty="0" err="1">
                <a:solidFill>
                  <a:srgbClr val="002060"/>
                </a:solidFill>
              </a:rPr>
              <a:t>these</a:t>
            </a:r>
            <a:r>
              <a:rPr lang="fr-FR" dirty="0">
                <a:solidFill>
                  <a:srgbClr val="002060"/>
                </a:solidFill>
              </a:rPr>
              <a:t> </a:t>
            </a:r>
            <a:r>
              <a:rPr lang="fr-FR" dirty="0" err="1">
                <a:solidFill>
                  <a:srgbClr val="002060"/>
                </a:solidFill>
              </a:rPr>
              <a:t>increasingly</a:t>
            </a:r>
            <a:r>
              <a:rPr lang="fr-FR" dirty="0">
                <a:solidFill>
                  <a:srgbClr val="002060"/>
                </a:solidFill>
              </a:rPr>
              <a:t> </a:t>
            </a:r>
            <a:r>
              <a:rPr lang="fr-FR" dirty="0" err="1">
                <a:solidFill>
                  <a:srgbClr val="002060"/>
                </a:solidFill>
              </a:rPr>
              <a:t>complex</a:t>
            </a:r>
            <a:r>
              <a:rPr lang="fr-FR" dirty="0">
                <a:solidFill>
                  <a:srgbClr val="002060"/>
                </a:solidFill>
              </a:rPr>
              <a:t> structures: </a:t>
            </a:r>
            <a:r>
              <a:rPr lang="fr-FR" dirty="0" err="1">
                <a:solidFill>
                  <a:srgbClr val="002060"/>
                </a:solidFill>
              </a:rPr>
              <a:t>economy</a:t>
            </a:r>
            <a:r>
              <a:rPr lang="fr-FR" dirty="0">
                <a:solidFill>
                  <a:srgbClr val="002060"/>
                </a:solidFill>
              </a:rPr>
              <a:t> (</a:t>
            </a:r>
            <a:r>
              <a:rPr lang="fr-FR" dirty="0" err="1">
                <a:solidFill>
                  <a:srgbClr val="002060"/>
                </a:solidFill>
              </a:rPr>
              <a:t>rapid</a:t>
            </a:r>
            <a:r>
              <a:rPr lang="fr-FR" dirty="0">
                <a:solidFill>
                  <a:srgbClr val="002060"/>
                </a:solidFill>
              </a:rPr>
              <a:t>), </a:t>
            </a:r>
            <a:r>
              <a:rPr lang="fr-FR" dirty="0" err="1">
                <a:solidFill>
                  <a:srgbClr val="002060"/>
                </a:solidFill>
              </a:rPr>
              <a:t>education</a:t>
            </a:r>
            <a:r>
              <a:rPr lang="fr-FR" dirty="0">
                <a:solidFill>
                  <a:srgbClr val="002060"/>
                </a:solidFill>
              </a:rPr>
              <a:t> (</a:t>
            </a:r>
            <a:r>
              <a:rPr lang="fr-FR" dirty="0" err="1">
                <a:solidFill>
                  <a:srgbClr val="002060"/>
                </a:solidFill>
              </a:rPr>
              <a:t>mid</a:t>
            </a:r>
            <a:r>
              <a:rPr lang="fr-FR" dirty="0">
                <a:solidFill>
                  <a:srgbClr val="002060"/>
                </a:solidFill>
              </a:rPr>
              <a:t>), </a:t>
            </a:r>
            <a:r>
              <a:rPr lang="fr-FR" dirty="0" err="1">
                <a:solidFill>
                  <a:srgbClr val="002060"/>
                </a:solidFill>
              </a:rPr>
              <a:t>family</a:t>
            </a:r>
            <a:r>
              <a:rPr lang="fr-FR" dirty="0">
                <a:solidFill>
                  <a:srgbClr val="002060"/>
                </a:solidFill>
              </a:rPr>
              <a:t> structure (long)).</a:t>
            </a:r>
          </a:p>
          <a:p>
            <a:pPr lvl="1"/>
            <a:r>
              <a:rPr lang="fr-FR" dirty="0" err="1">
                <a:solidFill>
                  <a:srgbClr val="002060"/>
                </a:solidFill>
              </a:rPr>
              <a:t>from</a:t>
            </a:r>
            <a:r>
              <a:rPr lang="fr-FR" dirty="0">
                <a:solidFill>
                  <a:srgbClr val="002060"/>
                </a:solidFill>
              </a:rPr>
              <a:t> </a:t>
            </a:r>
            <a:r>
              <a:rPr lang="fr-FR" dirty="0" err="1">
                <a:solidFill>
                  <a:srgbClr val="002060"/>
                </a:solidFill>
              </a:rPr>
              <a:t>different</a:t>
            </a:r>
            <a:r>
              <a:rPr lang="fr-FR" dirty="0">
                <a:solidFill>
                  <a:srgbClr val="002060"/>
                </a:solidFill>
              </a:rPr>
              <a:t> </a:t>
            </a:r>
            <a:r>
              <a:rPr lang="fr-FR" dirty="0" err="1">
                <a:solidFill>
                  <a:srgbClr val="002060"/>
                </a:solidFill>
              </a:rPr>
              <a:t>historical</a:t>
            </a:r>
            <a:r>
              <a:rPr lang="fr-FR" dirty="0">
                <a:solidFill>
                  <a:srgbClr val="002060"/>
                </a:solidFill>
              </a:rPr>
              <a:t>/</a:t>
            </a:r>
            <a:r>
              <a:rPr lang="fr-FR" dirty="0" err="1">
                <a:solidFill>
                  <a:srgbClr val="002060"/>
                </a:solidFill>
              </a:rPr>
              <a:t>geographical</a:t>
            </a:r>
            <a:r>
              <a:rPr lang="fr-FR" dirty="0">
                <a:solidFill>
                  <a:srgbClr val="002060"/>
                </a:solidFill>
              </a:rPr>
              <a:t> </a:t>
            </a:r>
            <a:r>
              <a:rPr lang="fr-FR" dirty="0" err="1">
                <a:solidFill>
                  <a:srgbClr val="002060"/>
                </a:solidFill>
              </a:rPr>
              <a:t>evolutions</a:t>
            </a:r>
            <a:r>
              <a:rPr lang="fr-FR" dirty="0">
                <a:solidFill>
                  <a:srgbClr val="002060"/>
                </a:solidFill>
              </a:rPr>
              <a:t>, </a:t>
            </a:r>
            <a:r>
              <a:rPr lang="fr-FR" dirty="0" err="1">
                <a:solidFill>
                  <a:srgbClr val="002060"/>
                </a:solidFill>
              </a:rPr>
              <a:t>sometimes</a:t>
            </a:r>
            <a:r>
              <a:rPr lang="fr-FR" dirty="0">
                <a:solidFill>
                  <a:srgbClr val="002060"/>
                </a:solidFill>
              </a:rPr>
              <a:t> 1000-years-old,  to the </a:t>
            </a:r>
            <a:r>
              <a:rPr lang="fr-FR" i="1" dirty="0">
                <a:solidFill>
                  <a:srgbClr val="002060"/>
                </a:solidFill>
              </a:rPr>
              <a:t>Universal </a:t>
            </a:r>
            <a:r>
              <a:rPr lang="fr-FR" i="1" dirty="0" err="1">
                <a:solidFill>
                  <a:srgbClr val="002060"/>
                </a:solidFill>
              </a:rPr>
              <a:t>declaration</a:t>
            </a:r>
            <a:r>
              <a:rPr lang="fr-FR" i="1" dirty="0">
                <a:solidFill>
                  <a:srgbClr val="002060"/>
                </a:solidFill>
              </a:rPr>
              <a:t> of </a:t>
            </a:r>
            <a:r>
              <a:rPr lang="fr-FR" i="1" dirty="0" err="1">
                <a:solidFill>
                  <a:srgbClr val="002060"/>
                </a:solidFill>
              </a:rPr>
              <a:t>human</a:t>
            </a:r>
            <a:r>
              <a:rPr lang="fr-FR" i="1" dirty="0">
                <a:solidFill>
                  <a:srgbClr val="002060"/>
                </a:solidFill>
              </a:rPr>
              <a:t> </a:t>
            </a:r>
            <a:r>
              <a:rPr lang="fr-FR" i="1" dirty="0" err="1">
                <a:solidFill>
                  <a:srgbClr val="002060"/>
                </a:solidFill>
              </a:rPr>
              <a:t>rights</a:t>
            </a:r>
            <a:r>
              <a:rPr lang="fr-FR" i="1" dirty="0">
                <a:solidFill>
                  <a:srgbClr val="002060"/>
                </a:solidFill>
              </a:rPr>
              <a:t> </a:t>
            </a:r>
            <a:r>
              <a:rPr lang="fr-FR" dirty="0">
                <a:solidFill>
                  <a:srgbClr val="002060"/>
                </a:solidFill>
              </a:rPr>
              <a:t>(1948, </a:t>
            </a:r>
            <a:r>
              <a:rPr lang="fr-FR" dirty="0" err="1">
                <a:solidFill>
                  <a:srgbClr val="002060"/>
                </a:solidFill>
              </a:rPr>
              <a:t>humanity</a:t>
            </a:r>
            <a:r>
              <a:rPr lang="fr-FR" dirty="0">
                <a:solidFill>
                  <a:srgbClr val="002060"/>
                </a:solidFill>
              </a:rPr>
              <a:t>);</a:t>
            </a:r>
          </a:p>
          <a:p>
            <a:pPr lvl="1"/>
            <a:r>
              <a:rPr lang="fr-FR" dirty="0">
                <a:solidFill>
                  <a:srgbClr val="002060"/>
                </a:solidFill>
              </a:rPr>
              <a:t>The more </a:t>
            </a:r>
            <a:r>
              <a:rPr lang="fr-FR" dirty="0" err="1">
                <a:solidFill>
                  <a:srgbClr val="002060"/>
                </a:solidFill>
              </a:rPr>
              <a:t>complex</a:t>
            </a:r>
            <a:r>
              <a:rPr lang="fr-FR" dirty="0">
                <a:solidFill>
                  <a:srgbClr val="002060"/>
                </a:solidFill>
              </a:rPr>
              <a:t>, the </a:t>
            </a:r>
            <a:r>
              <a:rPr lang="fr-FR" dirty="0" err="1">
                <a:solidFill>
                  <a:srgbClr val="002060"/>
                </a:solidFill>
              </a:rPr>
              <a:t>worst</a:t>
            </a:r>
            <a:r>
              <a:rPr lang="fr-FR" dirty="0">
                <a:solidFill>
                  <a:srgbClr val="002060"/>
                </a:solidFill>
              </a:rPr>
              <a:t> the </a:t>
            </a:r>
            <a:r>
              <a:rPr lang="fr-FR" dirty="0" err="1">
                <a:solidFill>
                  <a:srgbClr val="002060"/>
                </a:solidFill>
              </a:rPr>
              <a:t>status</a:t>
            </a:r>
            <a:r>
              <a:rPr lang="fr-FR" dirty="0">
                <a:solidFill>
                  <a:srgbClr val="002060"/>
                </a:solidFill>
              </a:rPr>
              <a:t> of girls and </a:t>
            </a:r>
            <a:r>
              <a:rPr lang="fr-FR" dirty="0" err="1">
                <a:solidFill>
                  <a:srgbClr val="002060"/>
                </a:solidFill>
              </a:rPr>
              <a:t>women</a:t>
            </a:r>
            <a:r>
              <a:rPr lang="fr-FR" dirty="0">
                <a:solidFill>
                  <a:srgbClr val="002060"/>
                </a:solidFill>
              </a:rPr>
              <a:t> (reproductive </a:t>
            </a:r>
            <a:r>
              <a:rPr lang="fr-FR" dirty="0" err="1">
                <a:solidFill>
                  <a:srgbClr val="002060"/>
                </a:solidFill>
              </a:rPr>
              <a:t>function</a:t>
            </a:r>
            <a:r>
              <a:rPr lang="fr-FR" dirty="0">
                <a:solidFill>
                  <a:srgbClr val="002060"/>
                </a:solidFill>
              </a:rPr>
              <a:t>);</a:t>
            </a:r>
          </a:p>
          <a:p>
            <a:pPr lvl="1"/>
            <a:r>
              <a:rPr lang="fr-FR" dirty="0">
                <a:solidFill>
                  <a:srgbClr val="002060"/>
                </a:solidFill>
              </a:rPr>
              <a:t>Driver in </a:t>
            </a:r>
            <a:r>
              <a:rPr lang="fr-FR" dirty="0" err="1">
                <a:solidFill>
                  <a:srgbClr val="002060"/>
                </a:solidFill>
              </a:rPr>
              <a:t>history</a:t>
            </a:r>
            <a:r>
              <a:rPr lang="fr-FR" dirty="0">
                <a:solidFill>
                  <a:srgbClr val="002060"/>
                </a:solidFill>
              </a:rPr>
              <a:t>: </a:t>
            </a:r>
            <a:r>
              <a:rPr lang="fr-FR" dirty="0" err="1">
                <a:solidFill>
                  <a:srgbClr val="002060"/>
                </a:solidFill>
              </a:rPr>
              <a:t>literacy</a:t>
            </a:r>
            <a:r>
              <a:rPr lang="fr-FR" dirty="0">
                <a:solidFill>
                  <a:srgbClr val="002060"/>
                </a:solidFill>
              </a:rPr>
              <a:t> (</a:t>
            </a:r>
            <a:r>
              <a:rPr lang="fr-FR" dirty="0" err="1">
                <a:solidFill>
                  <a:srgbClr val="002060"/>
                </a:solidFill>
              </a:rPr>
              <a:t>primary</a:t>
            </a:r>
            <a:r>
              <a:rPr lang="fr-FR" dirty="0">
                <a:solidFill>
                  <a:srgbClr val="002060"/>
                </a:solidFill>
              </a:rPr>
              <a:t> </a:t>
            </a:r>
            <a:r>
              <a:rPr lang="fr-FR" dirty="0" err="1">
                <a:solidFill>
                  <a:srgbClr val="002060"/>
                </a:solidFill>
              </a:rPr>
              <a:t>school</a:t>
            </a:r>
            <a:r>
              <a:rPr lang="fr-FR" dirty="0">
                <a:solidFill>
                  <a:srgbClr val="002060"/>
                </a:solidFill>
              </a:rPr>
              <a:t>, </a:t>
            </a:r>
            <a:r>
              <a:rPr lang="fr-FR" dirty="0" err="1">
                <a:solidFill>
                  <a:srgbClr val="002060"/>
                </a:solidFill>
              </a:rPr>
              <a:t>then</a:t>
            </a:r>
            <a:r>
              <a:rPr lang="fr-FR" dirty="0">
                <a:solidFill>
                  <a:srgbClr val="002060"/>
                </a:solidFill>
              </a:rPr>
              <a:t> </a:t>
            </a:r>
            <a:r>
              <a:rPr lang="fr-FR" dirty="0" err="1">
                <a:solidFill>
                  <a:srgbClr val="002060"/>
                </a:solidFill>
              </a:rPr>
              <a:t>secondary</a:t>
            </a:r>
            <a:r>
              <a:rPr lang="fr-FR" dirty="0">
                <a:solidFill>
                  <a:srgbClr val="002060"/>
                </a:solidFill>
              </a:rPr>
              <a:t> </a:t>
            </a:r>
            <a:r>
              <a:rPr lang="fr-FR" dirty="0" err="1">
                <a:solidFill>
                  <a:srgbClr val="002060"/>
                </a:solidFill>
              </a:rPr>
              <a:t>then</a:t>
            </a:r>
            <a:r>
              <a:rPr lang="fr-FR" dirty="0">
                <a:solidFill>
                  <a:srgbClr val="002060"/>
                </a:solidFill>
              </a:rPr>
              <a:t> </a:t>
            </a:r>
            <a:r>
              <a:rPr lang="fr-FR" dirty="0" err="1">
                <a:solidFill>
                  <a:srgbClr val="002060"/>
                </a:solidFill>
              </a:rPr>
              <a:t>higher</a:t>
            </a:r>
            <a:r>
              <a:rPr lang="fr-FR" dirty="0">
                <a:solidFill>
                  <a:srgbClr val="002060"/>
                </a:solidFill>
              </a:rPr>
              <a:t> </a:t>
            </a:r>
            <a:r>
              <a:rPr lang="fr-FR" dirty="0" err="1">
                <a:solidFill>
                  <a:srgbClr val="002060"/>
                </a:solidFill>
              </a:rPr>
              <a:t>education</a:t>
            </a:r>
            <a:r>
              <a:rPr lang="fr-FR" dirty="0">
                <a:solidFill>
                  <a:srgbClr val="002060"/>
                </a:solidFill>
              </a:rPr>
              <a:t>), that </a:t>
            </a:r>
            <a:r>
              <a:rPr lang="fr-FR" dirty="0" err="1">
                <a:solidFill>
                  <a:srgbClr val="002060"/>
                </a:solidFill>
              </a:rPr>
              <a:t>disrupts</a:t>
            </a:r>
            <a:r>
              <a:rPr lang="fr-FR" dirty="0">
                <a:solidFill>
                  <a:srgbClr val="002060"/>
                </a:solidFill>
              </a:rPr>
              <a:t> </a:t>
            </a:r>
            <a:r>
              <a:rPr lang="fr-FR" dirty="0" err="1">
                <a:solidFill>
                  <a:srgbClr val="002060"/>
                </a:solidFill>
              </a:rPr>
              <a:t>family</a:t>
            </a:r>
            <a:r>
              <a:rPr lang="fr-FR" dirty="0">
                <a:solidFill>
                  <a:srgbClr val="002060"/>
                </a:solidFill>
              </a:rPr>
              <a:t> structures </a:t>
            </a:r>
            <a:r>
              <a:rPr lang="fr-FR" dirty="0" err="1">
                <a:solidFill>
                  <a:srgbClr val="002060"/>
                </a:solidFill>
              </a:rPr>
              <a:t>especially</a:t>
            </a:r>
            <a:r>
              <a:rPr lang="fr-FR" dirty="0">
                <a:solidFill>
                  <a:srgbClr val="002060"/>
                </a:solidFill>
              </a:rPr>
              <a:t> </a:t>
            </a:r>
            <a:r>
              <a:rPr lang="fr-FR" dirty="0" err="1">
                <a:solidFill>
                  <a:srgbClr val="002060"/>
                </a:solidFill>
              </a:rPr>
              <a:t>when</a:t>
            </a:r>
            <a:r>
              <a:rPr lang="fr-FR" dirty="0">
                <a:solidFill>
                  <a:srgbClr val="002060"/>
                </a:solidFill>
              </a:rPr>
              <a:t> girls are </a:t>
            </a:r>
            <a:r>
              <a:rPr lang="fr-FR" dirty="0" err="1">
                <a:solidFill>
                  <a:srgbClr val="002060"/>
                </a:solidFill>
              </a:rPr>
              <a:t>concerned</a:t>
            </a:r>
            <a:r>
              <a:rPr lang="fr-FR" dirty="0">
                <a:solidFill>
                  <a:srgbClr val="002060"/>
                </a:solidFill>
              </a:rPr>
              <a:t> (</a:t>
            </a:r>
            <a:r>
              <a:rPr lang="fr-FR" dirty="0" err="1">
                <a:solidFill>
                  <a:srgbClr val="002060"/>
                </a:solidFill>
              </a:rPr>
              <a:t>fecondity</a:t>
            </a:r>
            <a:r>
              <a:rPr lang="fr-FR" dirty="0">
                <a:solidFill>
                  <a:srgbClr val="002060"/>
                </a:solidFill>
              </a:rPr>
              <a:t> transition)</a:t>
            </a:r>
          </a:p>
          <a:p>
            <a:pPr lvl="1"/>
            <a:endParaRPr lang="fr-FR" dirty="0">
              <a:solidFill>
                <a:srgbClr val="002060"/>
              </a:solidFill>
            </a:endParaRPr>
          </a:p>
          <a:p>
            <a:endParaRPr lang="fr-FR" sz="2000" dirty="0">
              <a:solidFill>
                <a:srgbClr val="002060"/>
              </a:solidFill>
            </a:endParaRPr>
          </a:p>
        </p:txBody>
      </p:sp>
    </p:spTree>
    <p:extLst>
      <p:ext uri="{BB962C8B-B14F-4D97-AF65-F5344CB8AC3E}">
        <p14:creationId xmlns:p14="http://schemas.microsoft.com/office/powerpoint/2010/main" val="19437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3221" y="207252"/>
            <a:ext cx="8911687" cy="1016430"/>
          </a:xfrm>
        </p:spPr>
        <p:txBody>
          <a:bodyPr>
            <a:normAutofit fontScale="90000"/>
          </a:bodyPr>
          <a:lstStyle/>
          <a:p>
            <a:r>
              <a:rPr lang="fr-FR" sz="2800" dirty="0">
                <a:solidFill>
                  <a:srgbClr val="002060"/>
                </a:solidFill>
              </a:rPr>
              <a:t>The story of the </a:t>
            </a:r>
            <a:r>
              <a:rPr lang="fr-FR" sz="2800" dirty="0" err="1">
                <a:solidFill>
                  <a:srgbClr val="002060"/>
                </a:solidFill>
              </a:rPr>
              <a:t>belief</a:t>
            </a:r>
            <a:r>
              <a:rPr lang="fr-FR" sz="2800" dirty="0">
                <a:solidFill>
                  <a:srgbClr val="002060"/>
                </a:solidFill>
              </a:rPr>
              <a:t> of (western) man in </a:t>
            </a:r>
            <a:r>
              <a:rPr lang="fr-FR" sz="2800" dirty="0" err="1">
                <a:solidFill>
                  <a:srgbClr val="002060"/>
                </a:solidFill>
              </a:rPr>
              <a:t>his</a:t>
            </a:r>
            <a:r>
              <a:rPr lang="fr-FR" sz="2800" dirty="0">
                <a:solidFill>
                  <a:srgbClr val="002060"/>
                </a:solidFill>
              </a:rPr>
              <a:t> </a:t>
            </a:r>
            <a:r>
              <a:rPr lang="fr-FR" sz="2800" i="1" dirty="0">
                <a:solidFill>
                  <a:srgbClr val="002060"/>
                </a:solidFill>
              </a:rPr>
              <a:t>power over nature</a:t>
            </a:r>
            <a:r>
              <a:rPr lang="fr-FR" sz="2800" dirty="0">
                <a:solidFill>
                  <a:srgbClr val="002060"/>
                </a:solidFill>
              </a:rPr>
              <a:t> and </a:t>
            </a:r>
            <a:r>
              <a:rPr lang="fr-FR" sz="2800" dirty="0" err="1">
                <a:solidFill>
                  <a:srgbClr val="002060"/>
                </a:solidFill>
              </a:rPr>
              <a:t>legitimate</a:t>
            </a:r>
            <a:r>
              <a:rPr lang="fr-FR" sz="2800" dirty="0">
                <a:solidFill>
                  <a:srgbClr val="002060"/>
                </a:solidFill>
              </a:rPr>
              <a:t> </a:t>
            </a:r>
            <a:r>
              <a:rPr lang="fr-FR" sz="2800" dirty="0" err="1">
                <a:solidFill>
                  <a:srgbClr val="002060"/>
                </a:solidFill>
              </a:rPr>
              <a:t>wealth</a:t>
            </a:r>
            <a:r>
              <a:rPr lang="fr-FR" sz="2800" dirty="0">
                <a:solidFill>
                  <a:srgbClr val="002060"/>
                </a:solidFill>
              </a:rPr>
              <a:t> </a:t>
            </a:r>
            <a:r>
              <a:rPr lang="fr-FR" sz="2800" dirty="0" err="1">
                <a:solidFill>
                  <a:srgbClr val="002060"/>
                </a:solidFill>
              </a:rPr>
              <a:t>grabbing</a:t>
            </a:r>
            <a:endParaRPr lang="fr-FR" sz="2800" dirty="0">
              <a:solidFill>
                <a:srgbClr val="002060"/>
              </a:solidFill>
            </a:endParaRPr>
          </a:p>
        </p:txBody>
      </p:sp>
      <p:sp>
        <p:nvSpPr>
          <p:cNvPr id="3" name="Espace réservé du contenu 2"/>
          <p:cNvSpPr>
            <a:spLocks noGrp="1"/>
          </p:cNvSpPr>
          <p:nvPr>
            <p:ph idx="1"/>
          </p:nvPr>
        </p:nvSpPr>
        <p:spPr>
          <a:xfrm>
            <a:off x="1503485" y="1566832"/>
            <a:ext cx="9689447" cy="4657164"/>
          </a:xfrm>
        </p:spPr>
        <p:txBody>
          <a:bodyPr>
            <a:normAutofit/>
          </a:bodyPr>
          <a:lstStyle/>
          <a:p>
            <a:r>
              <a:rPr lang="fr-FR" sz="2000" dirty="0" err="1">
                <a:solidFill>
                  <a:srgbClr val="002060"/>
                </a:solidFill>
              </a:rPr>
              <a:t>Today</a:t>
            </a:r>
            <a:r>
              <a:rPr lang="fr-FR" sz="2000" b="1" i="1" dirty="0">
                <a:solidFill>
                  <a:srgbClr val="002060"/>
                </a:solidFill>
              </a:rPr>
              <a:t> Sapiens</a:t>
            </a:r>
            <a:r>
              <a:rPr lang="fr-FR" sz="2000" b="1" dirty="0">
                <a:solidFill>
                  <a:srgbClr val="002060"/>
                </a:solidFill>
              </a:rPr>
              <a:t> </a:t>
            </a:r>
            <a:r>
              <a:rPr lang="fr-FR" sz="2000" b="1" dirty="0" err="1">
                <a:solidFill>
                  <a:srgbClr val="002060"/>
                </a:solidFill>
              </a:rPr>
              <a:t>becomes</a:t>
            </a:r>
            <a:r>
              <a:rPr lang="fr-FR" sz="2000" b="1" dirty="0">
                <a:solidFill>
                  <a:srgbClr val="002060"/>
                </a:solidFill>
              </a:rPr>
              <a:t> a </a:t>
            </a:r>
            <a:r>
              <a:rPr lang="fr-FR" sz="2000" b="1" dirty="0" err="1">
                <a:solidFill>
                  <a:srgbClr val="002060"/>
                </a:solidFill>
              </a:rPr>
              <a:t>telluric</a:t>
            </a:r>
            <a:r>
              <a:rPr lang="fr-FR" sz="2000" b="1" dirty="0">
                <a:solidFill>
                  <a:srgbClr val="002060"/>
                </a:solidFill>
              </a:rPr>
              <a:t> force </a:t>
            </a:r>
            <a:r>
              <a:rPr lang="fr-FR" sz="2000" b="1" dirty="0" err="1">
                <a:solidFill>
                  <a:srgbClr val="002060"/>
                </a:solidFill>
              </a:rPr>
              <a:t>destroying</a:t>
            </a:r>
            <a:r>
              <a:rPr lang="fr-FR" sz="2000" b="1" dirty="0">
                <a:solidFill>
                  <a:srgbClr val="002060"/>
                </a:solidFill>
              </a:rPr>
              <a:t> </a:t>
            </a:r>
            <a:r>
              <a:rPr lang="fr-FR" sz="2000" b="1" dirty="0" err="1">
                <a:solidFill>
                  <a:srgbClr val="002060"/>
                </a:solidFill>
              </a:rPr>
              <a:t>its</a:t>
            </a:r>
            <a:r>
              <a:rPr lang="fr-FR" sz="2000" b="1" dirty="0">
                <a:solidFill>
                  <a:srgbClr val="002060"/>
                </a:solidFill>
              </a:rPr>
              <a:t> cultural and </a:t>
            </a:r>
            <a:r>
              <a:rPr lang="fr-FR" sz="2000" b="1" dirty="0" err="1">
                <a:solidFill>
                  <a:srgbClr val="002060"/>
                </a:solidFill>
              </a:rPr>
              <a:t>natural</a:t>
            </a:r>
            <a:r>
              <a:rPr lang="fr-FR" sz="2000" b="1" dirty="0">
                <a:solidFill>
                  <a:srgbClr val="002060"/>
                </a:solidFill>
              </a:rPr>
              <a:t> home</a:t>
            </a:r>
            <a:r>
              <a:rPr lang="fr-FR" sz="2000" i="1" dirty="0">
                <a:solidFill>
                  <a:srgbClr val="002060"/>
                </a:solidFill>
              </a:rPr>
              <a:t>: </a:t>
            </a:r>
            <a:r>
              <a:rPr lang="fr-FR" sz="2000" i="1" dirty="0" err="1">
                <a:solidFill>
                  <a:srgbClr val="002060"/>
                </a:solidFill>
              </a:rPr>
              <a:t>resources</a:t>
            </a:r>
            <a:r>
              <a:rPr lang="fr-FR" sz="2000" i="1" dirty="0">
                <a:solidFill>
                  <a:srgbClr val="002060"/>
                </a:solidFill>
              </a:rPr>
              <a:t> </a:t>
            </a:r>
            <a:r>
              <a:rPr lang="fr-FR" sz="2000" i="1" dirty="0" err="1">
                <a:solidFill>
                  <a:srgbClr val="002060"/>
                </a:solidFill>
              </a:rPr>
              <a:t>scarcity</a:t>
            </a:r>
            <a:r>
              <a:rPr lang="fr-FR" sz="2000" i="1" dirty="0">
                <a:solidFill>
                  <a:srgbClr val="002060"/>
                </a:solidFill>
              </a:rPr>
              <a:t>, </a:t>
            </a:r>
            <a:r>
              <a:rPr lang="fr-FR" sz="2000" i="1" dirty="0" err="1">
                <a:solidFill>
                  <a:srgbClr val="002060"/>
                </a:solidFill>
              </a:rPr>
              <a:t>loneliness</a:t>
            </a:r>
            <a:r>
              <a:rPr lang="fr-FR" sz="2000" i="1" dirty="0">
                <a:solidFill>
                  <a:srgbClr val="002060"/>
                </a:solidFill>
              </a:rPr>
              <a:t>, </a:t>
            </a:r>
            <a:r>
              <a:rPr lang="fr-FR" sz="2000" i="1" dirty="0" err="1">
                <a:solidFill>
                  <a:srgbClr val="002060"/>
                </a:solidFill>
              </a:rPr>
              <a:t>technology</a:t>
            </a:r>
            <a:r>
              <a:rPr lang="fr-FR" sz="2000" i="1" dirty="0">
                <a:solidFill>
                  <a:srgbClr val="002060"/>
                </a:solidFill>
              </a:rPr>
              <a:t> pressure, </a:t>
            </a:r>
            <a:r>
              <a:rPr lang="nl-BE" sz="2000" i="1" dirty="0" err="1">
                <a:solidFill>
                  <a:srgbClr val="002060"/>
                </a:solidFill>
              </a:rPr>
              <a:t>social</a:t>
            </a:r>
            <a:r>
              <a:rPr lang="nl-BE" sz="2000" i="1" dirty="0">
                <a:solidFill>
                  <a:srgbClr val="002060"/>
                </a:solidFill>
              </a:rPr>
              <a:t> media, </a:t>
            </a:r>
            <a:r>
              <a:rPr lang="nl-BE" sz="2000" i="1" dirty="0" err="1">
                <a:solidFill>
                  <a:srgbClr val="002060"/>
                </a:solidFill>
              </a:rPr>
              <a:t>algorithmic</a:t>
            </a:r>
            <a:r>
              <a:rPr lang="nl-BE" sz="2000" i="1" dirty="0">
                <a:solidFill>
                  <a:srgbClr val="002060"/>
                </a:solidFill>
              </a:rPr>
              <a:t> </a:t>
            </a:r>
            <a:r>
              <a:rPr lang="nl-BE" sz="2000" i="1" dirty="0" err="1">
                <a:solidFill>
                  <a:srgbClr val="002060"/>
                </a:solidFill>
              </a:rPr>
              <a:t>governmentality</a:t>
            </a:r>
            <a:r>
              <a:rPr lang="nl-BE" sz="2000" i="1" dirty="0">
                <a:solidFill>
                  <a:srgbClr val="002060"/>
                </a:solidFill>
              </a:rPr>
              <a:t>, </a:t>
            </a:r>
            <a:r>
              <a:rPr lang="nl-BE" sz="2000" i="1" dirty="0" err="1">
                <a:solidFill>
                  <a:srgbClr val="002060"/>
                </a:solidFill>
              </a:rPr>
              <a:t>genetic</a:t>
            </a:r>
            <a:r>
              <a:rPr lang="nl-BE" sz="2000" i="1" dirty="0">
                <a:solidFill>
                  <a:srgbClr val="002060"/>
                </a:solidFill>
              </a:rPr>
              <a:t> </a:t>
            </a:r>
            <a:r>
              <a:rPr lang="nl-BE" sz="2000" i="1" dirty="0" err="1">
                <a:solidFill>
                  <a:srgbClr val="002060"/>
                </a:solidFill>
              </a:rPr>
              <a:t>edition</a:t>
            </a:r>
            <a:r>
              <a:rPr lang="nl-BE" sz="2000" i="1" dirty="0">
                <a:solidFill>
                  <a:srgbClr val="002060"/>
                </a:solidFill>
              </a:rPr>
              <a:t>, digital </a:t>
            </a:r>
            <a:r>
              <a:rPr lang="nl-BE" sz="2000" i="1" dirty="0" err="1">
                <a:solidFill>
                  <a:srgbClr val="002060"/>
                </a:solidFill>
              </a:rPr>
              <a:t>fracture</a:t>
            </a:r>
            <a:r>
              <a:rPr lang="nl-BE" sz="2000" i="1" dirty="0">
                <a:solidFill>
                  <a:srgbClr val="002060"/>
                </a:solidFill>
              </a:rPr>
              <a:t>, </a:t>
            </a:r>
            <a:r>
              <a:rPr lang="mr-IN" sz="2000" dirty="0">
                <a:solidFill>
                  <a:srgbClr val="002060"/>
                </a:solidFill>
              </a:rPr>
              <a:t>…</a:t>
            </a:r>
            <a:r>
              <a:rPr lang="fr-BE" sz="2000" dirty="0">
                <a:solidFill>
                  <a:srgbClr val="002060"/>
                </a:solidFill>
              </a:rPr>
              <a:t>;</a:t>
            </a:r>
          </a:p>
          <a:p>
            <a:pPr lvl="1"/>
            <a:r>
              <a:rPr lang="fr-FR" sz="2000" dirty="0" err="1">
                <a:solidFill>
                  <a:srgbClr val="002060"/>
                </a:solidFill>
              </a:rPr>
              <a:t>Based</a:t>
            </a:r>
            <a:r>
              <a:rPr lang="fr-FR" sz="2000" dirty="0">
                <a:solidFill>
                  <a:srgbClr val="002060"/>
                </a:solidFill>
              </a:rPr>
              <a:t> on the types of stories </a:t>
            </a:r>
            <a:r>
              <a:rPr lang="fr-FR" sz="2000" dirty="0" err="1">
                <a:solidFill>
                  <a:srgbClr val="002060"/>
                </a:solidFill>
              </a:rPr>
              <a:t>we</a:t>
            </a:r>
            <a:r>
              <a:rPr lang="fr-FR" sz="2000" dirty="0">
                <a:solidFill>
                  <a:srgbClr val="002060"/>
                </a:solidFill>
              </a:rPr>
              <a:t> are </a:t>
            </a:r>
            <a:r>
              <a:rPr lang="fr-FR" sz="2000" dirty="0" err="1">
                <a:solidFill>
                  <a:srgbClr val="002060"/>
                </a:solidFill>
              </a:rPr>
              <a:t>told</a:t>
            </a:r>
            <a:r>
              <a:rPr lang="fr-FR" sz="2000" dirty="0">
                <a:solidFill>
                  <a:srgbClr val="002060"/>
                </a:solidFill>
              </a:rPr>
              <a:t> </a:t>
            </a:r>
            <a:r>
              <a:rPr lang="fr-FR" sz="2000" dirty="0" err="1">
                <a:solidFill>
                  <a:srgbClr val="002060"/>
                </a:solidFill>
              </a:rPr>
              <a:t>today</a:t>
            </a:r>
            <a:r>
              <a:rPr lang="fr-FR" sz="2000" dirty="0">
                <a:solidFill>
                  <a:srgbClr val="002060"/>
                </a:solidFill>
              </a:rPr>
              <a:t> : </a:t>
            </a:r>
            <a:r>
              <a:rPr lang="fr-FR" sz="2000" b="1" dirty="0">
                <a:solidFill>
                  <a:srgbClr val="002060"/>
                </a:solidFill>
              </a:rPr>
              <a:t>globalisation, </a:t>
            </a:r>
            <a:r>
              <a:rPr lang="fr-FR" sz="2000" b="1" dirty="0" err="1">
                <a:solidFill>
                  <a:srgbClr val="002060"/>
                </a:solidFill>
              </a:rPr>
              <a:t>development</a:t>
            </a:r>
            <a:r>
              <a:rPr lang="fr-FR" sz="2000" b="1" dirty="0">
                <a:solidFill>
                  <a:srgbClr val="002060"/>
                </a:solidFill>
              </a:rPr>
              <a:t>, (</a:t>
            </a:r>
            <a:r>
              <a:rPr lang="fr-FR" sz="2000" b="1" dirty="0" err="1">
                <a:solidFill>
                  <a:srgbClr val="002060"/>
                </a:solidFill>
              </a:rPr>
              <a:t>economic</a:t>
            </a:r>
            <a:r>
              <a:rPr lang="fr-FR" sz="2000" b="1" dirty="0">
                <a:solidFill>
                  <a:srgbClr val="002060"/>
                </a:solidFill>
              </a:rPr>
              <a:t>) </a:t>
            </a:r>
            <a:r>
              <a:rPr lang="fr-FR" sz="2000" b="1" dirty="0" err="1">
                <a:solidFill>
                  <a:srgbClr val="002060"/>
                </a:solidFill>
              </a:rPr>
              <a:t>growth</a:t>
            </a:r>
            <a:r>
              <a:rPr lang="fr-FR" sz="2000" b="1" dirty="0">
                <a:solidFill>
                  <a:srgbClr val="002060"/>
                </a:solidFill>
              </a:rPr>
              <a:t>, innovation, …</a:t>
            </a:r>
            <a:r>
              <a:rPr lang="fr-FR" sz="2000" dirty="0">
                <a:solidFill>
                  <a:srgbClr val="002060"/>
                </a:solidFill>
              </a:rPr>
              <a:t>;</a:t>
            </a:r>
          </a:p>
          <a:p>
            <a:pPr lvl="1"/>
            <a:r>
              <a:rPr lang="fr-FR" sz="2000" b="1" dirty="0" err="1">
                <a:solidFill>
                  <a:srgbClr val="002060"/>
                </a:solidFill>
              </a:rPr>
              <a:t>Destroying</a:t>
            </a:r>
            <a:r>
              <a:rPr lang="fr-FR" sz="2000" b="1" dirty="0">
                <a:solidFill>
                  <a:srgbClr val="002060"/>
                </a:solidFill>
              </a:rPr>
              <a:t> social links </a:t>
            </a:r>
            <a:r>
              <a:rPr lang="fr-FR" sz="2000" dirty="0">
                <a:solidFill>
                  <a:srgbClr val="002060"/>
                </a:solidFill>
              </a:rPr>
              <a:t>and putting </a:t>
            </a:r>
            <a:r>
              <a:rPr lang="fr-FR" sz="2000" b="1" dirty="0" err="1">
                <a:solidFill>
                  <a:srgbClr val="002060"/>
                </a:solidFill>
              </a:rPr>
              <a:t>our</a:t>
            </a:r>
            <a:r>
              <a:rPr lang="fr-FR" sz="2000" b="1" dirty="0">
                <a:solidFill>
                  <a:srgbClr val="002060"/>
                </a:solidFill>
              </a:rPr>
              <a:t> states of </a:t>
            </a:r>
            <a:r>
              <a:rPr lang="fr-FR" sz="2000" b="1" dirty="0" err="1">
                <a:solidFill>
                  <a:srgbClr val="002060"/>
                </a:solidFill>
              </a:rPr>
              <a:t>rules</a:t>
            </a:r>
            <a:r>
              <a:rPr lang="fr-FR" sz="2000" b="1" dirty="0">
                <a:solidFill>
                  <a:srgbClr val="002060"/>
                </a:solidFill>
              </a:rPr>
              <a:t> at </a:t>
            </a:r>
            <a:r>
              <a:rPr lang="fr-FR" sz="2000" b="1" dirty="0" err="1">
                <a:solidFill>
                  <a:srgbClr val="002060"/>
                </a:solidFill>
              </a:rPr>
              <a:t>stake</a:t>
            </a:r>
            <a:r>
              <a:rPr lang="fr-FR" sz="2000" b="1" dirty="0">
                <a:solidFill>
                  <a:srgbClr val="002060"/>
                </a:solidFill>
              </a:rPr>
              <a:t>.</a:t>
            </a:r>
          </a:p>
          <a:p>
            <a:r>
              <a:rPr lang="fr-FR" sz="2000" dirty="0">
                <a:solidFill>
                  <a:srgbClr val="002060"/>
                </a:solidFill>
              </a:rPr>
              <a:t>A </a:t>
            </a:r>
            <a:r>
              <a:rPr lang="fr-FR" sz="2000" u="sng" dirty="0" err="1">
                <a:solidFill>
                  <a:srgbClr val="002060"/>
                </a:solidFill>
              </a:rPr>
              <a:t>still</a:t>
            </a:r>
            <a:r>
              <a:rPr lang="fr-FR" sz="2000" u="sng" dirty="0">
                <a:solidFill>
                  <a:srgbClr val="002060"/>
                </a:solidFill>
              </a:rPr>
              <a:t> patriarcal world </a:t>
            </a:r>
            <a:r>
              <a:rPr lang="fr-FR" sz="2000" dirty="0" err="1">
                <a:solidFill>
                  <a:srgbClr val="002060"/>
                </a:solidFill>
              </a:rPr>
              <a:t>dominated</a:t>
            </a:r>
            <a:r>
              <a:rPr lang="fr-FR" sz="2000" dirty="0">
                <a:solidFill>
                  <a:srgbClr val="002060"/>
                </a:solidFill>
              </a:rPr>
              <a:t> by men for the men: #</a:t>
            </a:r>
            <a:r>
              <a:rPr lang="fr-FR" sz="2000" i="1" dirty="0" err="1">
                <a:solidFill>
                  <a:srgbClr val="002060"/>
                </a:solidFill>
              </a:rPr>
              <a:t>MeToo</a:t>
            </a:r>
            <a:r>
              <a:rPr lang="fr-FR" sz="2000" i="1" dirty="0">
                <a:solidFill>
                  <a:srgbClr val="002060"/>
                </a:solidFill>
              </a:rPr>
              <a:t>, « </a:t>
            </a:r>
            <a:r>
              <a:rPr lang="fr-FR" sz="2000" i="1" dirty="0" err="1">
                <a:solidFill>
                  <a:srgbClr val="002060"/>
                </a:solidFill>
              </a:rPr>
              <a:t>autonomous</a:t>
            </a:r>
            <a:r>
              <a:rPr lang="fr-FR" sz="2000" i="1" dirty="0">
                <a:solidFill>
                  <a:srgbClr val="002060"/>
                </a:solidFill>
              </a:rPr>
              <a:t> » </a:t>
            </a:r>
            <a:r>
              <a:rPr lang="fr-FR" sz="2000" i="1" dirty="0" err="1">
                <a:solidFill>
                  <a:srgbClr val="002060"/>
                </a:solidFill>
              </a:rPr>
              <a:t>weapons</a:t>
            </a:r>
            <a:r>
              <a:rPr lang="fr-FR" sz="2000" i="1" dirty="0">
                <a:solidFill>
                  <a:srgbClr val="002060"/>
                </a:solidFill>
              </a:rPr>
              <a:t>, </a:t>
            </a:r>
            <a:r>
              <a:rPr lang="fr-FR" sz="2000" i="1" dirty="0" err="1">
                <a:solidFill>
                  <a:srgbClr val="002060"/>
                </a:solidFill>
              </a:rPr>
              <a:t>authoritarian</a:t>
            </a:r>
            <a:r>
              <a:rPr lang="fr-FR" sz="2000" i="1" dirty="0">
                <a:solidFill>
                  <a:srgbClr val="002060"/>
                </a:solidFill>
              </a:rPr>
              <a:t> </a:t>
            </a:r>
            <a:r>
              <a:rPr lang="fr-FR" sz="2000" i="1" dirty="0" err="1">
                <a:solidFill>
                  <a:srgbClr val="002060"/>
                </a:solidFill>
              </a:rPr>
              <a:t>political</a:t>
            </a:r>
            <a:r>
              <a:rPr lang="fr-FR" sz="2000" i="1" dirty="0">
                <a:solidFill>
                  <a:srgbClr val="002060"/>
                </a:solidFill>
              </a:rPr>
              <a:t> </a:t>
            </a:r>
            <a:r>
              <a:rPr lang="fr-FR" sz="2000" i="1" dirty="0" err="1">
                <a:solidFill>
                  <a:srgbClr val="002060"/>
                </a:solidFill>
              </a:rPr>
              <a:t>regimes</a:t>
            </a:r>
            <a:r>
              <a:rPr lang="fr-FR" sz="2000" i="1" dirty="0">
                <a:solidFill>
                  <a:srgbClr val="002060"/>
                </a:solidFill>
              </a:rPr>
              <a:t>, etc</a:t>
            </a:r>
            <a:r>
              <a:rPr lang="fr-FR" sz="2000" dirty="0">
                <a:solidFill>
                  <a:srgbClr val="002060"/>
                </a:solidFill>
              </a:rPr>
              <a:t>…;</a:t>
            </a:r>
          </a:p>
          <a:p>
            <a:pPr lvl="1"/>
            <a:r>
              <a:rPr lang="fr-FR" sz="2000" dirty="0" err="1">
                <a:solidFill>
                  <a:srgbClr val="002060"/>
                </a:solidFill>
              </a:rPr>
              <a:t>Competition</a:t>
            </a:r>
            <a:r>
              <a:rPr lang="fr-FR" sz="2000" dirty="0">
                <a:solidFill>
                  <a:srgbClr val="002060"/>
                </a:solidFill>
              </a:rPr>
              <a:t> for </a:t>
            </a:r>
            <a:r>
              <a:rPr lang="fr-FR" sz="2000" dirty="0" err="1">
                <a:solidFill>
                  <a:srgbClr val="002060"/>
                </a:solidFill>
              </a:rPr>
              <a:t>wealth</a:t>
            </a:r>
            <a:r>
              <a:rPr lang="fr-FR" sz="2000" dirty="0">
                <a:solidFill>
                  <a:srgbClr val="002060"/>
                </a:solidFill>
              </a:rPr>
              <a:t>: </a:t>
            </a:r>
            <a:r>
              <a:rPr lang="fr-FR" sz="2000" u="sng" dirty="0">
                <a:solidFill>
                  <a:srgbClr val="002060"/>
                </a:solidFill>
              </a:rPr>
              <a:t>no social </a:t>
            </a:r>
            <a:r>
              <a:rPr lang="fr-FR" sz="2000" u="sng" dirty="0" err="1">
                <a:solidFill>
                  <a:srgbClr val="002060"/>
                </a:solidFill>
              </a:rPr>
              <a:t>stability</a:t>
            </a:r>
            <a:r>
              <a:rPr lang="fr-FR" sz="2000" u="sng" dirty="0">
                <a:solidFill>
                  <a:srgbClr val="002060"/>
                </a:solidFill>
              </a:rPr>
              <a:t> </a:t>
            </a:r>
            <a:r>
              <a:rPr lang="fr-FR" sz="2000" u="sng" dirty="0" err="1">
                <a:solidFill>
                  <a:srgbClr val="002060"/>
                </a:solidFill>
              </a:rPr>
              <a:t>without</a:t>
            </a:r>
            <a:r>
              <a:rPr lang="fr-FR" sz="2000" u="sng" dirty="0">
                <a:solidFill>
                  <a:srgbClr val="002060"/>
                </a:solidFill>
              </a:rPr>
              <a:t> social justice</a:t>
            </a:r>
            <a:r>
              <a:rPr lang="fr-FR" sz="2000" dirty="0">
                <a:solidFill>
                  <a:srgbClr val="002060"/>
                </a:solidFill>
              </a:rPr>
              <a:t>; </a:t>
            </a:r>
          </a:p>
          <a:p>
            <a:pPr lvl="1"/>
            <a:r>
              <a:rPr lang="fr-FR" sz="2000" dirty="0">
                <a:solidFill>
                  <a:srgbClr val="002060"/>
                </a:solidFill>
              </a:rPr>
              <a:t>Men and </a:t>
            </a:r>
            <a:r>
              <a:rPr lang="fr-FR" sz="2000" dirty="0" err="1">
                <a:solidFill>
                  <a:srgbClr val="002060"/>
                </a:solidFill>
              </a:rPr>
              <a:t>women</a:t>
            </a:r>
            <a:r>
              <a:rPr lang="fr-FR" sz="2000" dirty="0">
                <a:solidFill>
                  <a:srgbClr val="002060"/>
                </a:solidFill>
              </a:rPr>
              <a:t> </a:t>
            </a:r>
            <a:r>
              <a:rPr lang="fr-FR" sz="2000" dirty="0" err="1">
                <a:solidFill>
                  <a:srgbClr val="002060"/>
                </a:solidFill>
              </a:rPr>
              <a:t>should</a:t>
            </a:r>
            <a:r>
              <a:rPr lang="fr-FR" sz="2000" dirty="0">
                <a:solidFill>
                  <a:srgbClr val="002060"/>
                </a:solidFill>
              </a:rPr>
              <a:t> </a:t>
            </a:r>
            <a:r>
              <a:rPr lang="fr-FR" sz="2000" u="sng" dirty="0" err="1">
                <a:solidFill>
                  <a:srgbClr val="002060"/>
                </a:solidFill>
              </a:rPr>
              <a:t>fight</a:t>
            </a:r>
            <a:r>
              <a:rPr lang="fr-FR" sz="2000" u="sng" dirty="0">
                <a:solidFill>
                  <a:srgbClr val="002060"/>
                </a:solidFill>
              </a:rPr>
              <a:t> </a:t>
            </a:r>
            <a:r>
              <a:rPr lang="fr-FR" sz="2000" u="sng" dirty="0" err="1">
                <a:solidFill>
                  <a:srgbClr val="002060"/>
                </a:solidFill>
              </a:rPr>
              <a:t>stereotypes</a:t>
            </a:r>
            <a:r>
              <a:rPr lang="fr-FR" sz="2000" u="sng" dirty="0">
                <a:solidFill>
                  <a:srgbClr val="002060"/>
                </a:solidFill>
              </a:rPr>
              <a:t> </a:t>
            </a:r>
            <a:r>
              <a:rPr lang="fr-FR" sz="2000" u="sng" dirty="0" err="1">
                <a:solidFill>
                  <a:srgbClr val="002060"/>
                </a:solidFill>
              </a:rPr>
              <a:t>together</a:t>
            </a:r>
            <a:r>
              <a:rPr lang="fr-FR" sz="2000" dirty="0">
                <a:solidFill>
                  <a:srgbClr val="002060"/>
                </a:solidFill>
              </a:rPr>
              <a:t>;</a:t>
            </a:r>
          </a:p>
          <a:p>
            <a:pPr lvl="1"/>
            <a:r>
              <a:rPr lang="fr-FR" sz="2000" dirty="0" err="1">
                <a:solidFill>
                  <a:srgbClr val="002060"/>
                </a:solidFill>
              </a:rPr>
              <a:t>Girl’s</a:t>
            </a:r>
            <a:r>
              <a:rPr lang="fr-FR" sz="2000" dirty="0">
                <a:solidFill>
                  <a:srgbClr val="002060"/>
                </a:solidFill>
              </a:rPr>
              <a:t> </a:t>
            </a:r>
            <a:r>
              <a:rPr lang="fr-FR" sz="2000" dirty="0" err="1">
                <a:solidFill>
                  <a:srgbClr val="002060"/>
                </a:solidFill>
              </a:rPr>
              <a:t>needs</a:t>
            </a:r>
            <a:r>
              <a:rPr lang="fr-FR" sz="2000" dirty="0">
                <a:solidFill>
                  <a:srgbClr val="002060"/>
                </a:solidFill>
              </a:rPr>
              <a:t>:  </a:t>
            </a:r>
            <a:r>
              <a:rPr lang="fr-FR" sz="2000" dirty="0" err="1">
                <a:solidFill>
                  <a:srgbClr val="002060"/>
                </a:solidFill>
              </a:rPr>
              <a:t>role</a:t>
            </a:r>
            <a:r>
              <a:rPr lang="fr-FR" sz="2000" dirty="0">
                <a:solidFill>
                  <a:srgbClr val="002060"/>
                </a:solidFill>
              </a:rPr>
              <a:t> </a:t>
            </a:r>
            <a:r>
              <a:rPr lang="fr-FR" sz="2000" dirty="0" err="1">
                <a:solidFill>
                  <a:srgbClr val="002060"/>
                </a:solidFill>
              </a:rPr>
              <a:t>models</a:t>
            </a:r>
            <a:r>
              <a:rPr lang="fr-FR" sz="2000" dirty="0">
                <a:solidFill>
                  <a:srgbClr val="002060"/>
                </a:solidFill>
              </a:rPr>
              <a:t> &amp; </a:t>
            </a:r>
            <a:r>
              <a:rPr lang="fr-FR" sz="2000" u="sng" dirty="0" err="1">
                <a:solidFill>
                  <a:srgbClr val="002060"/>
                </a:solidFill>
              </a:rPr>
              <a:t>deconstruct</a:t>
            </a:r>
            <a:r>
              <a:rPr lang="fr-FR" sz="2000" u="sng" dirty="0">
                <a:solidFill>
                  <a:srgbClr val="002060"/>
                </a:solidFill>
              </a:rPr>
              <a:t> </a:t>
            </a:r>
            <a:r>
              <a:rPr lang="fr-FR" sz="2000" u="sng" dirty="0" err="1">
                <a:solidFill>
                  <a:srgbClr val="002060"/>
                </a:solidFill>
              </a:rPr>
              <a:t>unconscient</a:t>
            </a:r>
            <a:r>
              <a:rPr lang="fr-FR" sz="2000" u="sng" dirty="0">
                <a:solidFill>
                  <a:srgbClr val="002060"/>
                </a:solidFill>
              </a:rPr>
              <a:t> biais </a:t>
            </a:r>
            <a:r>
              <a:rPr lang="fr-FR" sz="2000" dirty="0">
                <a:solidFill>
                  <a:srgbClr val="002060"/>
                </a:solidFill>
              </a:rPr>
              <a:t>and </a:t>
            </a:r>
            <a:r>
              <a:rPr lang="fr-FR" sz="2000" dirty="0" err="1">
                <a:solidFill>
                  <a:srgbClr val="002060"/>
                </a:solidFill>
              </a:rPr>
              <a:t>their</a:t>
            </a:r>
            <a:r>
              <a:rPr lang="fr-FR" sz="2000" dirty="0">
                <a:solidFill>
                  <a:srgbClr val="002060"/>
                </a:solidFill>
              </a:rPr>
              <a:t> perverse indirect </a:t>
            </a:r>
            <a:r>
              <a:rPr lang="fr-FR" sz="2000" dirty="0" err="1">
                <a:solidFill>
                  <a:srgbClr val="002060"/>
                </a:solidFill>
              </a:rPr>
              <a:t>consequences</a:t>
            </a:r>
            <a:r>
              <a:rPr lang="fr-FR" sz="2000" dirty="0">
                <a:solidFill>
                  <a:srgbClr val="002060"/>
                </a:solidFill>
              </a:rPr>
              <a:t>: IT, </a:t>
            </a:r>
            <a:r>
              <a:rPr lang="fr-FR" sz="2000" dirty="0" err="1">
                <a:solidFill>
                  <a:srgbClr val="002060"/>
                </a:solidFill>
              </a:rPr>
              <a:t>defense</a:t>
            </a:r>
            <a:r>
              <a:rPr lang="fr-FR" sz="2000" dirty="0">
                <a:solidFill>
                  <a:srgbClr val="002060"/>
                </a:solidFill>
              </a:rPr>
              <a:t> applications, </a:t>
            </a:r>
            <a:r>
              <a:rPr lang="fr-FR" sz="2000" dirty="0" err="1">
                <a:solidFill>
                  <a:srgbClr val="002060"/>
                </a:solidFill>
              </a:rPr>
              <a:t>etc</a:t>
            </a:r>
            <a:r>
              <a:rPr lang="mr-IN" sz="2000" dirty="0">
                <a:solidFill>
                  <a:srgbClr val="002060"/>
                </a:solidFill>
              </a:rPr>
              <a:t>…</a:t>
            </a:r>
            <a:r>
              <a:rPr lang="nl-BE" sz="2000" dirty="0">
                <a:solidFill>
                  <a:srgbClr val="002060"/>
                </a:solidFill>
              </a:rPr>
              <a:t>.;</a:t>
            </a:r>
          </a:p>
          <a:p>
            <a:pPr lvl="2"/>
            <a:endParaRPr lang="fr-FR" sz="1800" dirty="0">
              <a:solidFill>
                <a:srgbClr val="002060"/>
              </a:solidFill>
            </a:endParaRPr>
          </a:p>
        </p:txBody>
      </p:sp>
    </p:spTree>
    <p:extLst>
      <p:ext uri="{BB962C8B-B14F-4D97-AF65-F5344CB8AC3E}">
        <p14:creationId xmlns:p14="http://schemas.microsoft.com/office/powerpoint/2010/main" val="64664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3797" y="0"/>
            <a:ext cx="8911687" cy="1280890"/>
          </a:xfrm>
        </p:spPr>
        <p:txBody>
          <a:bodyPr>
            <a:normAutofit fontScale="90000"/>
          </a:bodyPr>
          <a:lstStyle/>
          <a:p>
            <a:r>
              <a:rPr lang="en-US" sz="2800" dirty="0">
                <a:solidFill>
                  <a:srgbClr val="002060"/>
                </a:solidFill>
              </a:rPr>
              <a:t>To reach these objectives: five major ecosystem and human balances must be identified and restored</a:t>
            </a:r>
            <a:endParaRPr lang="fr-BE" sz="2800" dirty="0">
              <a:solidFill>
                <a:srgbClr val="002060"/>
              </a:solidFill>
            </a:endParaRPr>
          </a:p>
        </p:txBody>
      </p:sp>
      <p:sp>
        <p:nvSpPr>
          <p:cNvPr id="3" name="Espace réservé du contenu 2"/>
          <p:cNvSpPr>
            <a:spLocks noGrp="1"/>
          </p:cNvSpPr>
          <p:nvPr>
            <p:ph idx="1"/>
          </p:nvPr>
        </p:nvSpPr>
        <p:spPr>
          <a:xfrm>
            <a:off x="1723796" y="1627414"/>
            <a:ext cx="9249003" cy="3777622"/>
          </a:xfrm>
        </p:spPr>
        <p:txBody>
          <a:bodyPr>
            <a:noAutofit/>
          </a:bodyPr>
          <a:lstStyle/>
          <a:p>
            <a:pPr marL="0" indent="0">
              <a:buNone/>
            </a:pPr>
            <a:r>
              <a:rPr lang="en-US" sz="2000" dirty="0">
                <a:solidFill>
                  <a:srgbClr val="002060"/>
                </a:solidFill>
              </a:rPr>
              <a:t>We have indeed to be better(re) balanced: </a:t>
            </a:r>
          </a:p>
          <a:p>
            <a:pPr>
              <a:buFont typeface="+mj-lt"/>
              <a:buAutoNum type="arabicPeriod"/>
            </a:pPr>
            <a:r>
              <a:rPr lang="en-US" sz="2000" dirty="0">
                <a:solidFill>
                  <a:srgbClr val="002060"/>
                </a:solidFill>
              </a:rPr>
              <a:t>with</a:t>
            </a:r>
            <a:r>
              <a:rPr lang="en-US" sz="2000" b="1" dirty="0">
                <a:solidFill>
                  <a:srgbClr val="002060"/>
                </a:solidFill>
              </a:rPr>
              <a:t> nature: </a:t>
            </a:r>
            <a:r>
              <a:rPr lang="en-US" sz="2000" dirty="0">
                <a:solidFill>
                  <a:srgbClr val="002060"/>
                </a:solidFill>
              </a:rPr>
              <a:t>restoring the climate, biodiversity and our ecosystems;</a:t>
            </a:r>
          </a:p>
          <a:p>
            <a:pPr>
              <a:buFont typeface="+mj-lt"/>
              <a:buAutoNum type="arabicPeriod"/>
            </a:pPr>
            <a:r>
              <a:rPr lang="en-US" sz="2000" dirty="0">
                <a:solidFill>
                  <a:srgbClr val="002060"/>
                </a:solidFill>
              </a:rPr>
              <a:t>with</a:t>
            </a:r>
            <a:r>
              <a:rPr lang="en-US" sz="2000" b="1" dirty="0">
                <a:solidFill>
                  <a:srgbClr val="002060"/>
                </a:solidFill>
              </a:rPr>
              <a:t> (y)</a:t>
            </a:r>
            <a:r>
              <a:rPr lang="en-US" sz="2000" b="1" dirty="0" err="1">
                <a:solidFill>
                  <a:srgbClr val="002060"/>
                </a:solidFill>
              </a:rPr>
              <a:t>ourself</a:t>
            </a:r>
            <a:r>
              <a:rPr lang="en-US" sz="2000" b="1" dirty="0">
                <a:solidFill>
                  <a:srgbClr val="002060"/>
                </a:solidFill>
              </a:rPr>
              <a:t>: </a:t>
            </a:r>
            <a:r>
              <a:rPr lang="en-US" sz="2000" dirty="0">
                <a:solidFill>
                  <a:srgbClr val="002060"/>
                </a:solidFill>
              </a:rPr>
              <a:t>the sublimation of the power of the self through culture;</a:t>
            </a:r>
          </a:p>
          <a:p>
            <a:pPr>
              <a:buFont typeface="+mj-lt"/>
              <a:buAutoNum type="arabicPeriod"/>
            </a:pPr>
            <a:r>
              <a:rPr lang="en-US" sz="2000" dirty="0">
                <a:solidFill>
                  <a:srgbClr val="002060"/>
                </a:solidFill>
              </a:rPr>
              <a:t>with </a:t>
            </a:r>
            <a:r>
              <a:rPr lang="en-US" sz="2000" b="1" dirty="0">
                <a:solidFill>
                  <a:srgbClr val="002060"/>
                </a:solidFill>
              </a:rPr>
              <a:t>others</a:t>
            </a:r>
            <a:r>
              <a:rPr lang="en-US" sz="2000" dirty="0">
                <a:solidFill>
                  <a:srgbClr val="002060"/>
                </a:solidFill>
              </a:rPr>
              <a:t>: "</a:t>
            </a:r>
            <a:r>
              <a:rPr lang="en-US" sz="2000" i="1" dirty="0">
                <a:solidFill>
                  <a:srgbClr val="002060"/>
                </a:solidFill>
              </a:rPr>
              <a:t>restoring vital fraternal links</a:t>
            </a:r>
            <a:r>
              <a:rPr lang="en-US" sz="2000" dirty="0">
                <a:solidFill>
                  <a:srgbClr val="002060"/>
                </a:solidFill>
              </a:rPr>
              <a:t>“ as expressed by </a:t>
            </a:r>
            <a:r>
              <a:rPr lang="en-US" sz="2000" dirty="0" err="1">
                <a:solidFill>
                  <a:srgbClr val="002060"/>
                </a:solidFill>
              </a:rPr>
              <a:t>Frans</a:t>
            </a:r>
            <a:r>
              <a:rPr lang="en-US" sz="2000" dirty="0">
                <a:solidFill>
                  <a:srgbClr val="002060"/>
                </a:solidFill>
              </a:rPr>
              <a:t> Timmermans in his short essay </a:t>
            </a:r>
            <a:r>
              <a:rPr lang="en-US" sz="2000" i="1" dirty="0">
                <a:solidFill>
                  <a:srgbClr val="002060"/>
                </a:solidFill>
              </a:rPr>
              <a:t>“Fraternity</a:t>
            </a:r>
            <a:r>
              <a:rPr lang="en-US" sz="2000" dirty="0">
                <a:solidFill>
                  <a:srgbClr val="002060"/>
                </a:solidFill>
              </a:rPr>
              <a:t>”;</a:t>
            </a:r>
          </a:p>
          <a:p>
            <a:pPr>
              <a:buFont typeface="+mj-lt"/>
              <a:buAutoNum type="arabicPeriod"/>
            </a:pPr>
            <a:r>
              <a:rPr lang="en-US" sz="2000" dirty="0">
                <a:solidFill>
                  <a:srgbClr val="002060"/>
                </a:solidFill>
              </a:rPr>
              <a:t>with</a:t>
            </a:r>
            <a:r>
              <a:rPr lang="en-US" sz="2000" b="1" dirty="0">
                <a:solidFill>
                  <a:srgbClr val="002060"/>
                </a:solidFill>
              </a:rPr>
              <a:t> (our) convictions or their absence</a:t>
            </a:r>
            <a:r>
              <a:rPr lang="en-US" sz="2000" dirty="0">
                <a:solidFill>
                  <a:srgbClr val="002060"/>
                </a:solidFill>
              </a:rPr>
              <a:t>: how to calm imaginary fundamentalism, whether cultural, religious or political;</a:t>
            </a:r>
          </a:p>
          <a:p>
            <a:pPr>
              <a:buFont typeface="+mj-lt"/>
              <a:buAutoNum type="arabicPeriod"/>
            </a:pPr>
            <a:r>
              <a:rPr lang="en-US" sz="2000" dirty="0">
                <a:solidFill>
                  <a:srgbClr val="002060"/>
                </a:solidFill>
              </a:rPr>
              <a:t>with</a:t>
            </a:r>
            <a:r>
              <a:rPr lang="en-US" sz="2000" b="1" dirty="0">
                <a:solidFill>
                  <a:srgbClr val="002060"/>
                </a:solidFill>
              </a:rPr>
              <a:t> an "</a:t>
            </a:r>
            <a:r>
              <a:rPr lang="en-US" sz="2000" b="1" dirty="0" err="1">
                <a:solidFill>
                  <a:srgbClr val="002060"/>
                </a:solidFill>
              </a:rPr>
              <a:t>Oiko</a:t>
            </a:r>
            <a:r>
              <a:rPr lang="en-US" sz="2000" b="1" dirty="0">
                <a:solidFill>
                  <a:srgbClr val="002060"/>
                </a:solidFill>
              </a:rPr>
              <a:t>(</a:t>
            </a:r>
            <a:r>
              <a:rPr lang="en-US" sz="2000" b="1" i="1" dirty="0">
                <a:solidFill>
                  <a:srgbClr val="002060"/>
                </a:solidFill>
              </a:rPr>
              <a:t>eco-lo</a:t>
            </a:r>
            <a:r>
              <a:rPr lang="en-US" sz="2000" b="1" dirty="0">
                <a:solidFill>
                  <a:srgbClr val="002060"/>
                </a:solidFill>
              </a:rPr>
              <a:t>)</a:t>
            </a:r>
            <a:r>
              <a:rPr lang="en-US" sz="2000" b="1" dirty="0" err="1">
                <a:solidFill>
                  <a:srgbClr val="002060"/>
                </a:solidFill>
              </a:rPr>
              <a:t>nomy</a:t>
            </a:r>
            <a:r>
              <a:rPr lang="en-US" sz="2000" b="1" dirty="0">
                <a:solidFill>
                  <a:srgbClr val="002060"/>
                </a:solidFill>
              </a:rPr>
              <a:t>" </a:t>
            </a:r>
            <a:r>
              <a:rPr lang="en-US" sz="2000" dirty="0">
                <a:solidFill>
                  <a:srgbClr val="002060"/>
                </a:solidFill>
              </a:rPr>
              <a:t>meeting and respecting these four main founding principles.</a:t>
            </a:r>
          </a:p>
          <a:p>
            <a:endParaRPr lang="fr-BE" sz="2000" dirty="0">
              <a:solidFill>
                <a:srgbClr val="002060"/>
              </a:solidFill>
            </a:endParaRPr>
          </a:p>
        </p:txBody>
      </p:sp>
    </p:spTree>
    <p:extLst>
      <p:ext uri="{BB962C8B-B14F-4D97-AF65-F5344CB8AC3E}">
        <p14:creationId xmlns:p14="http://schemas.microsoft.com/office/powerpoint/2010/main" val="323512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6514" y="4856666"/>
            <a:ext cx="2425690" cy="1798396"/>
          </a:xfrm>
          <a:prstGeom prst="rect">
            <a:avLst/>
          </a:prstGeom>
        </p:spPr>
      </p:pic>
      <p:sp>
        <p:nvSpPr>
          <p:cNvPr id="2" name="Titre 1"/>
          <p:cNvSpPr>
            <a:spLocks noGrp="1"/>
          </p:cNvSpPr>
          <p:nvPr>
            <p:ph type="title"/>
          </p:nvPr>
        </p:nvSpPr>
        <p:spPr>
          <a:xfrm>
            <a:off x="1796143" y="0"/>
            <a:ext cx="9129937" cy="1280890"/>
          </a:xfrm>
        </p:spPr>
        <p:txBody>
          <a:bodyPr>
            <a:noAutofit/>
          </a:bodyPr>
          <a:lstStyle/>
          <a:p>
            <a:r>
              <a:rPr lang="fr-FR" sz="2800" dirty="0">
                <a:solidFill>
                  <a:srgbClr val="002060"/>
                </a:solidFill>
              </a:rPr>
              <a:t>To </a:t>
            </a:r>
            <a:r>
              <a:rPr lang="fr-FR" sz="2800" dirty="0" err="1">
                <a:solidFill>
                  <a:srgbClr val="002060"/>
                </a:solidFill>
              </a:rPr>
              <a:t>this</a:t>
            </a:r>
            <a:r>
              <a:rPr lang="fr-FR" sz="2800" dirty="0">
                <a:solidFill>
                  <a:srgbClr val="002060"/>
                </a:solidFill>
              </a:rPr>
              <a:t> end …  </a:t>
            </a:r>
            <a:br>
              <a:rPr lang="fr-FR" sz="2800" dirty="0">
                <a:solidFill>
                  <a:srgbClr val="002060"/>
                </a:solidFill>
              </a:rPr>
            </a:br>
            <a:endParaRPr lang="fr-BE" sz="2800" dirty="0">
              <a:solidFill>
                <a:srgbClr val="002060"/>
              </a:solidFill>
            </a:endParaRPr>
          </a:p>
        </p:txBody>
      </p:sp>
      <p:sp>
        <p:nvSpPr>
          <p:cNvPr id="3" name="Espace réservé du contenu 2"/>
          <p:cNvSpPr>
            <a:spLocks noGrp="1"/>
          </p:cNvSpPr>
          <p:nvPr>
            <p:ph idx="1"/>
          </p:nvPr>
        </p:nvSpPr>
        <p:spPr>
          <a:xfrm>
            <a:off x="1545824" y="549735"/>
            <a:ext cx="9630574" cy="4656394"/>
          </a:xfrm>
        </p:spPr>
        <p:txBody>
          <a:bodyPr>
            <a:normAutofit fontScale="55000" lnSpcReduction="20000"/>
          </a:bodyPr>
          <a:lstStyle/>
          <a:p>
            <a:pPr marL="0" lvl="0" indent="0" defTabSz="449263" fontAlgn="base">
              <a:lnSpc>
                <a:spcPct val="90000"/>
              </a:lnSpc>
              <a:spcBef>
                <a:spcPts val="600"/>
              </a:spcBef>
              <a:spcAft>
                <a:spcPct val="0"/>
              </a:spcAft>
              <a:buClrTx/>
              <a:buSzPct val="100000"/>
              <a:buNone/>
              <a:defRPr/>
            </a:pPr>
            <a:endParaRPr lang="fr-FR" sz="2400" dirty="0">
              <a:solidFill>
                <a:srgbClr val="002060"/>
              </a:solidFill>
              <a:latin typeface="Arial" panose="020B0604020202020204" pitchFamily="34" charset="0"/>
              <a:ea typeface="MS PGothic" panose="020B0600070205080204" pitchFamily="34" charset="-128"/>
            </a:endParaRPr>
          </a:p>
          <a:p>
            <a:pPr defTabSz="449263" fontAlgn="base">
              <a:lnSpc>
                <a:spcPct val="120000"/>
              </a:lnSpc>
              <a:spcBef>
                <a:spcPts val="600"/>
              </a:spcBef>
              <a:spcAft>
                <a:spcPct val="0"/>
              </a:spcAft>
              <a:buClrTx/>
              <a:buSzPct val="100000"/>
              <a:buFont typeface="Wingdings" panose="05000000000000000000" pitchFamily="2" charset="2"/>
              <a:buChar char="Ø"/>
              <a:defRPr/>
            </a:pPr>
            <a:r>
              <a:rPr lang="fr-FR" sz="3600" dirty="0">
                <a:solidFill>
                  <a:srgbClr val="002060"/>
                </a:solidFill>
              </a:rPr>
              <a:t>… </a:t>
            </a:r>
            <a:r>
              <a:rPr lang="fr-FR" sz="3600" dirty="0" err="1">
                <a:solidFill>
                  <a:srgbClr val="002060"/>
                </a:solidFill>
              </a:rPr>
              <a:t>we</a:t>
            </a:r>
            <a:r>
              <a:rPr lang="fr-FR" sz="3600" dirty="0">
                <a:solidFill>
                  <a:srgbClr val="002060"/>
                </a:solidFill>
              </a:rPr>
              <a:t> have to «</a:t>
            </a:r>
            <a:r>
              <a:rPr lang="fr-FR" sz="3600" b="1" i="1" dirty="0">
                <a:solidFill>
                  <a:srgbClr val="002060"/>
                </a:solidFill>
              </a:rPr>
              <a:t> </a:t>
            </a:r>
            <a:r>
              <a:rPr lang="fr-FR" sz="3600" b="1" i="1" dirty="0" err="1">
                <a:solidFill>
                  <a:srgbClr val="002060"/>
                </a:solidFill>
              </a:rPr>
              <a:t>solve</a:t>
            </a:r>
            <a:r>
              <a:rPr lang="fr-FR" sz="3600" b="1" i="1" dirty="0">
                <a:solidFill>
                  <a:srgbClr val="002060"/>
                </a:solidFill>
              </a:rPr>
              <a:t> </a:t>
            </a:r>
            <a:r>
              <a:rPr lang="fr-FR" sz="3600" b="1" i="1" dirty="0" err="1">
                <a:solidFill>
                  <a:srgbClr val="002060"/>
                </a:solidFill>
              </a:rPr>
              <a:t>problems</a:t>
            </a:r>
            <a:r>
              <a:rPr lang="fr-FR" sz="3600" dirty="0">
                <a:solidFill>
                  <a:srgbClr val="002060"/>
                </a:solidFill>
              </a:rPr>
              <a:t> » in four main </a:t>
            </a:r>
            <a:r>
              <a:rPr lang="fr-FR" sz="3600" dirty="0" err="1">
                <a:solidFill>
                  <a:srgbClr val="002060"/>
                </a:solidFill>
              </a:rPr>
              <a:t>epistemiological</a:t>
            </a:r>
            <a:r>
              <a:rPr lang="fr-FR" sz="3600" dirty="0">
                <a:solidFill>
                  <a:srgbClr val="002060"/>
                </a:solidFill>
              </a:rPr>
              <a:t> </a:t>
            </a:r>
            <a:r>
              <a:rPr lang="fr-FR" sz="3600" dirty="0" err="1">
                <a:solidFill>
                  <a:srgbClr val="002060"/>
                </a:solidFill>
              </a:rPr>
              <a:t>categories</a:t>
            </a:r>
            <a:r>
              <a:rPr lang="fr-FR" sz="3600" dirty="0">
                <a:solidFill>
                  <a:srgbClr val="002060"/>
                </a:solidFill>
              </a:rPr>
              <a:t>:</a:t>
            </a:r>
          </a:p>
          <a:p>
            <a:pPr marL="857250" lvl="1" indent="-457200" defTabSz="449263" fontAlgn="base">
              <a:lnSpc>
                <a:spcPct val="120000"/>
              </a:lnSpc>
              <a:spcBef>
                <a:spcPts val="600"/>
              </a:spcBef>
              <a:spcAft>
                <a:spcPct val="0"/>
              </a:spcAft>
              <a:buClrTx/>
              <a:buSzPct val="100000"/>
              <a:buAutoNum type="arabicPeriod"/>
              <a:defRPr/>
            </a:pPr>
            <a:r>
              <a:rPr lang="fr-FR" sz="3000" dirty="0">
                <a:solidFill>
                  <a:srgbClr val="002060"/>
                </a:solidFill>
              </a:rPr>
              <a:t> </a:t>
            </a:r>
            <a:r>
              <a:rPr lang="fr-FR" sz="2900" b="1" u="sng" dirty="0">
                <a:solidFill>
                  <a:srgbClr val="002060"/>
                </a:solidFill>
                <a:ea typeface="MS PGothic" panose="020B0600070205080204" pitchFamily="34" charset="-128"/>
              </a:rPr>
              <a:t>The science of nature </a:t>
            </a:r>
            <a:r>
              <a:rPr lang="fr-FR" sz="2900" dirty="0">
                <a:solidFill>
                  <a:srgbClr val="002060"/>
                </a:solidFill>
                <a:ea typeface="MS PGothic" panose="020B0600070205080204" pitchFamily="34" charset="-128"/>
              </a:rPr>
              <a:t>or of the </a:t>
            </a:r>
            <a:r>
              <a:rPr lang="fr-FR" sz="2900" dirty="0" err="1">
                <a:solidFill>
                  <a:srgbClr val="002060"/>
                </a:solidFill>
                <a:ea typeface="MS PGothic" panose="020B0600070205080204" pitchFamily="34" charset="-128"/>
              </a:rPr>
              <a:t>behaviour</a:t>
            </a:r>
            <a:r>
              <a:rPr lang="fr-FR" sz="2900" dirty="0">
                <a:solidFill>
                  <a:srgbClr val="002060"/>
                </a:solidFill>
                <a:ea typeface="MS PGothic" panose="020B0600070205080204" pitchFamily="34" charset="-128"/>
              </a:rPr>
              <a:t> of the the living </a:t>
            </a:r>
            <a:r>
              <a:rPr lang="fr-FR" sz="2900" dirty="0" err="1">
                <a:solidFill>
                  <a:srgbClr val="002060"/>
                </a:solidFill>
                <a:ea typeface="MS PGothic" panose="020B0600070205080204" pitchFamily="34" charset="-128"/>
              </a:rPr>
              <a:t>beings</a:t>
            </a:r>
            <a:r>
              <a:rPr lang="fr-FR" sz="2900" dirty="0">
                <a:solidFill>
                  <a:srgbClr val="002060"/>
                </a:solidFill>
                <a:ea typeface="MS PGothic" panose="020B0600070205080204" pitchFamily="34" charset="-128"/>
              </a:rPr>
              <a:t> and the </a:t>
            </a:r>
            <a:r>
              <a:rPr lang="fr-FR" sz="2900" dirty="0" err="1">
                <a:solidFill>
                  <a:srgbClr val="002060"/>
                </a:solidFill>
                <a:ea typeface="MS PGothic" panose="020B0600070205080204" pitchFamily="34" charset="-128"/>
              </a:rPr>
              <a:t>objects</a:t>
            </a:r>
            <a:r>
              <a:rPr lang="fr-FR" sz="2900" dirty="0">
                <a:solidFill>
                  <a:srgbClr val="002060"/>
                </a:solidFill>
                <a:ea typeface="MS PGothic" panose="020B0600070205080204" pitchFamily="34" charset="-128"/>
              </a:rPr>
              <a:t>;</a:t>
            </a:r>
          </a:p>
          <a:p>
            <a:pPr marL="857250" lvl="1" indent="-457200" defTabSz="449263" fontAlgn="base">
              <a:lnSpc>
                <a:spcPct val="120000"/>
              </a:lnSpc>
              <a:spcBef>
                <a:spcPts val="600"/>
              </a:spcBef>
              <a:spcAft>
                <a:spcPct val="0"/>
              </a:spcAft>
              <a:buClrTx/>
              <a:buSzPct val="100000"/>
              <a:buAutoNum type="arabicPeriod"/>
              <a:defRPr/>
            </a:pPr>
            <a:r>
              <a:rPr lang="fr-FR" sz="2900" dirty="0">
                <a:solidFill>
                  <a:srgbClr val="002060"/>
                </a:solidFill>
                <a:ea typeface="MS PGothic" panose="020B0600070205080204" pitchFamily="34" charset="-128"/>
              </a:rPr>
              <a:t> </a:t>
            </a:r>
            <a:r>
              <a:rPr lang="fr-FR" sz="2900" b="1" u="sng" dirty="0">
                <a:solidFill>
                  <a:srgbClr val="002060"/>
                </a:solidFill>
                <a:ea typeface="MS PGothic" panose="020B0600070205080204" pitchFamily="34" charset="-128"/>
              </a:rPr>
              <a:t>The science of the </a:t>
            </a:r>
            <a:r>
              <a:rPr lang="fr-FR" sz="2900" b="1" u="sng" dirty="0" err="1">
                <a:solidFill>
                  <a:srgbClr val="002060"/>
                </a:solidFill>
                <a:ea typeface="MS PGothic" panose="020B0600070205080204" pitchFamily="34" charset="-128"/>
              </a:rPr>
              <a:t>individuals</a:t>
            </a:r>
            <a:r>
              <a:rPr lang="fr-FR" sz="2900" b="1" u="sng" dirty="0">
                <a:solidFill>
                  <a:srgbClr val="002060"/>
                </a:solidFill>
                <a:ea typeface="MS PGothic" panose="020B0600070205080204" pitchFamily="34" charset="-128"/>
              </a:rPr>
              <a:t> </a:t>
            </a:r>
            <a:r>
              <a:rPr lang="fr-FR" sz="2900" b="1" dirty="0">
                <a:solidFill>
                  <a:srgbClr val="002060"/>
                </a:solidFill>
                <a:ea typeface="MS PGothic" panose="020B0600070205080204" pitchFamily="34" charset="-128"/>
              </a:rPr>
              <a:t>i</a:t>
            </a:r>
            <a:r>
              <a:rPr lang="fr-FR" sz="2900" dirty="0">
                <a:solidFill>
                  <a:srgbClr val="002060"/>
                </a:solidFill>
                <a:ea typeface="MS PGothic" panose="020B0600070205080204" pitchFamily="34" charset="-128"/>
              </a:rPr>
              <a:t>n the </a:t>
            </a:r>
            <a:r>
              <a:rPr lang="fr-FR" sz="2900" dirty="0" err="1">
                <a:solidFill>
                  <a:srgbClr val="002060"/>
                </a:solidFill>
                <a:ea typeface="MS PGothic" panose="020B0600070205080204" pitchFamily="34" charset="-128"/>
              </a:rPr>
              <a:t>subjectivity</a:t>
            </a:r>
            <a:r>
              <a:rPr lang="fr-FR" sz="2900" dirty="0">
                <a:solidFill>
                  <a:srgbClr val="002060"/>
                </a:solidFill>
                <a:ea typeface="MS PGothic" panose="020B0600070205080204" pitchFamily="34" charset="-128"/>
              </a:rPr>
              <a:t> and the </a:t>
            </a:r>
            <a:r>
              <a:rPr lang="fr-FR" sz="2900" dirty="0" err="1">
                <a:solidFill>
                  <a:srgbClr val="002060"/>
                </a:solidFill>
                <a:ea typeface="MS PGothic" panose="020B0600070205080204" pitchFamily="34" charset="-128"/>
              </a:rPr>
              <a:t>psychology</a:t>
            </a:r>
            <a:r>
              <a:rPr lang="fr-FR" sz="2900" dirty="0">
                <a:solidFill>
                  <a:srgbClr val="002060"/>
                </a:solidFill>
                <a:ea typeface="MS PGothic" panose="020B0600070205080204" pitchFamily="34" charset="-128"/>
              </a:rPr>
              <a:t> of </a:t>
            </a:r>
            <a:r>
              <a:rPr lang="fr-FR" sz="2900" dirty="0" err="1">
                <a:solidFill>
                  <a:srgbClr val="002060"/>
                </a:solidFill>
                <a:ea typeface="MS PGothic" panose="020B0600070205080204" pitchFamily="34" charset="-128"/>
              </a:rPr>
              <a:t>their</a:t>
            </a:r>
            <a:r>
              <a:rPr lang="fr-FR" sz="2900" dirty="0">
                <a:solidFill>
                  <a:srgbClr val="002060"/>
                </a:solidFill>
                <a:ea typeface="MS PGothic" panose="020B0600070205080204" pitchFamily="34" charset="-128"/>
              </a:rPr>
              <a:t> </a:t>
            </a:r>
            <a:r>
              <a:rPr lang="fr-FR" sz="2900" dirty="0" err="1">
                <a:solidFill>
                  <a:srgbClr val="002060"/>
                </a:solidFill>
                <a:ea typeface="MS PGothic" panose="020B0600070205080204" pitchFamily="34" charset="-128"/>
              </a:rPr>
              <a:t>behaviours</a:t>
            </a:r>
            <a:r>
              <a:rPr lang="fr-FR" sz="2900" dirty="0">
                <a:solidFill>
                  <a:srgbClr val="002060"/>
                </a:solidFill>
                <a:ea typeface="MS PGothic" panose="020B0600070205080204" pitchFamily="34" charset="-128"/>
              </a:rPr>
              <a:t>;</a:t>
            </a:r>
          </a:p>
          <a:p>
            <a:pPr marL="857250" lvl="1" indent="-457200" defTabSz="449263" fontAlgn="base">
              <a:lnSpc>
                <a:spcPct val="120000"/>
              </a:lnSpc>
              <a:spcBef>
                <a:spcPts val="600"/>
              </a:spcBef>
              <a:spcAft>
                <a:spcPct val="0"/>
              </a:spcAft>
              <a:buClrTx/>
              <a:buSzPct val="100000"/>
              <a:buAutoNum type="arabicPeriod"/>
              <a:defRPr/>
            </a:pPr>
            <a:r>
              <a:rPr lang="fr-FR" sz="2900" b="1" u="sng" dirty="0">
                <a:solidFill>
                  <a:srgbClr val="002060"/>
                </a:solidFill>
                <a:ea typeface="MS PGothic" panose="020B0600070205080204" pitchFamily="34" charset="-128"/>
              </a:rPr>
              <a:t>The science of </a:t>
            </a:r>
            <a:r>
              <a:rPr lang="fr-FR" sz="2900" b="1" u="sng" dirty="0" err="1">
                <a:solidFill>
                  <a:srgbClr val="002060"/>
                </a:solidFill>
                <a:ea typeface="MS PGothic" panose="020B0600070205080204" pitchFamily="34" charset="-128"/>
              </a:rPr>
              <a:t>behaviour</a:t>
            </a:r>
            <a:r>
              <a:rPr lang="fr-FR" sz="2900" b="1" u="sng" dirty="0">
                <a:solidFill>
                  <a:srgbClr val="002060"/>
                </a:solidFill>
                <a:ea typeface="MS PGothic" panose="020B0600070205080204" pitchFamily="34" charset="-128"/>
              </a:rPr>
              <a:t> of the </a:t>
            </a:r>
            <a:r>
              <a:rPr lang="fr-FR" sz="2900" b="1" u="sng" dirty="0" err="1">
                <a:solidFill>
                  <a:srgbClr val="002060"/>
                </a:solidFill>
                <a:ea typeface="MS PGothic" panose="020B0600070205080204" pitchFamily="34" charset="-128"/>
              </a:rPr>
              <a:t>individuals</a:t>
            </a:r>
            <a:r>
              <a:rPr lang="fr-FR" sz="2900" b="1" u="sng" dirty="0">
                <a:solidFill>
                  <a:srgbClr val="002060"/>
                </a:solidFill>
                <a:ea typeface="MS PGothic" panose="020B0600070205080204" pitchFamily="34" charset="-128"/>
              </a:rPr>
              <a:t> </a:t>
            </a:r>
            <a:r>
              <a:rPr lang="fr-FR" sz="2900" b="1" u="sng" dirty="0" err="1">
                <a:solidFill>
                  <a:srgbClr val="002060"/>
                </a:solidFill>
                <a:ea typeface="MS PGothic" panose="020B0600070205080204" pitchFamily="34" charset="-128"/>
              </a:rPr>
              <a:t>between</a:t>
            </a:r>
            <a:r>
              <a:rPr lang="fr-FR" sz="2900" b="1" u="sng" dirty="0">
                <a:solidFill>
                  <a:srgbClr val="002060"/>
                </a:solidFill>
                <a:ea typeface="MS PGothic" panose="020B0600070205080204" pitchFamily="34" charset="-128"/>
              </a:rPr>
              <a:t> </a:t>
            </a:r>
            <a:r>
              <a:rPr lang="fr-FR" sz="2900" b="1" u="sng" dirty="0" err="1">
                <a:solidFill>
                  <a:srgbClr val="002060"/>
                </a:solidFill>
                <a:ea typeface="MS PGothic" panose="020B0600070205080204" pitchFamily="34" charset="-128"/>
              </a:rPr>
              <a:t>each</a:t>
            </a:r>
            <a:r>
              <a:rPr lang="fr-FR" sz="2900" b="1" u="sng" dirty="0">
                <a:solidFill>
                  <a:srgbClr val="002060"/>
                </a:solidFill>
                <a:ea typeface="MS PGothic" panose="020B0600070205080204" pitchFamily="34" charset="-128"/>
              </a:rPr>
              <a:t> </a:t>
            </a:r>
            <a:r>
              <a:rPr lang="fr-FR" sz="2900" b="1" u="sng" dirty="0" err="1">
                <a:solidFill>
                  <a:srgbClr val="002060"/>
                </a:solidFill>
                <a:ea typeface="MS PGothic" panose="020B0600070205080204" pitchFamily="34" charset="-128"/>
              </a:rPr>
              <a:t>other</a:t>
            </a:r>
            <a:r>
              <a:rPr lang="fr-FR" sz="2900" b="1" dirty="0">
                <a:solidFill>
                  <a:srgbClr val="002060"/>
                </a:solidFill>
                <a:ea typeface="MS PGothic" panose="020B0600070205080204" pitchFamily="34" charset="-128"/>
              </a:rPr>
              <a:t> </a:t>
            </a:r>
            <a:r>
              <a:rPr lang="fr-FR" sz="2900" dirty="0">
                <a:solidFill>
                  <a:srgbClr val="002060"/>
                </a:solidFill>
                <a:ea typeface="MS PGothic" panose="020B0600070205080204" pitchFamily="34" charset="-128"/>
              </a:rPr>
              <a:t>in </a:t>
            </a:r>
            <a:r>
              <a:rPr lang="fr-FR" sz="2900" dirty="0" err="1">
                <a:solidFill>
                  <a:srgbClr val="002060"/>
                </a:solidFill>
                <a:ea typeface="MS PGothic" panose="020B0600070205080204" pitchFamily="34" charset="-128"/>
              </a:rPr>
              <a:t>their</a:t>
            </a:r>
            <a:r>
              <a:rPr lang="fr-FR" sz="2900" dirty="0">
                <a:solidFill>
                  <a:srgbClr val="002060"/>
                </a:solidFill>
                <a:ea typeface="MS PGothic" panose="020B0600070205080204" pitchFamily="34" charset="-128"/>
              </a:rPr>
              <a:t> </a:t>
            </a:r>
            <a:r>
              <a:rPr lang="fr-FR" sz="2900" dirty="0" err="1">
                <a:solidFill>
                  <a:srgbClr val="002060"/>
                </a:solidFill>
                <a:ea typeface="MS PGothic" panose="020B0600070205080204" pitchFamily="34" charset="-128"/>
              </a:rPr>
              <a:t>languages</a:t>
            </a:r>
            <a:r>
              <a:rPr lang="fr-FR" sz="2900" dirty="0">
                <a:solidFill>
                  <a:srgbClr val="002060"/>
                </a:solidFill>
                <a:ea typeface="MS PGothic" panose="020B0600070205080204" pitchFamily="34" charset="-128"/>
              </a:rPr>
              <a:t>, culture, </a:t>
            </a:r>
            <a:r>
              <a:rPr lang="fr-FR" sz="2900" dirty="0" err="1">
                <a:solidFill>
                  <a:srgbClr val="002060"/>
                </a:solidFill>
                <a:ea typeface="MS PGothic" panose="020B0600070205080204" pitchFamily="34" charset="-128"/>
              </a:rPr>
              <a:t>sociological</a:t>
            </a:r>
            <a:r>
              <a:rPr lang="fr-FR" sz="2900" dirty="0">
                <a:solidFill>
                  <a:srgbClr val="002060"/>
                </a:solidFill>
                <a:ea typeface="MS PGothic" panose="020B0600070205080204" pitchFamily="34" charset="-128"/>
              </a:rPr>
              <a:t> and </a:t>
            </a:r>
            <a:r>
              <a:rPr lang="fr-FR" altLang="ja-JP" sz="2900" dirty="0" err="1">
                <a:solidFill>
                  <a:srgbClr val="002060"/>
                </a:solidFill>
                <a:ea typeface="MS PGothic" panose="020B0600070205080204" pitchFamily="34" charset="-128"/>
              </a:rPr>
              <a:t>political</a:t>
            </a:r>
            <a:r>
              <a:rPr lang="fr-FR" altLang="ja-JP" sz="2900" dirty="0">
                <a:solidFill>
                  <a:srgbClr val="002060"/>
                </a:solidFill>
                <a:ea typeface="MS PGothic" panose="020B0600070205080204" pitchFamily="34" charset="-128"/>
              </a:rPr>
              <a:t> </a:t>
            </a:r>
            <a:r>
              <a:rPr lang="fr-FR" sz="2900" dirty="0" err="1">
                <a:solidFill>
                  <a:srgbClr val="002060"/>
                </a:solidFill>
                <a:ea typeface="MS PGothic" panose="020B0600070205080204" pitchFamily="34" charset="-128"/>
              </a:rPr>
              <a:t>rules</a:t>
            </a:r>
            <a:r>
              <a:rPr lang="fr-FR" sz="2900" dirty="0">
                <a:solidFill>
                  <a:srgbClr val="002060"/>
                </a:solidFill>
                <a:ea typeface="MS PGothic" panose="020B0600070205080204" pitchFamily="34" charset="-128"/>
              </a:rPr>
              <a:t>;</a:t>
            </a:r>
          </a:p>
          <a:p>
            <a:pPr marL="857250" lvl="1" indent="-457200" defTabSz="449263" fontAlgn="base">
              <a:lnSpc>
                <a:spcPct val="120000"/>
              </a:lnSpc>
              <a:spcBef>
                <a:spcPts val="600"/>
              </a:spcBef>
              <a:spcAft>
                <a:spcPct val="0"/>
              </a:spcAft>
              <a:buClrTx/>
              <a:buSzPct val="100000"/>
              <a:buAutoNum type="arabicPeriod"/>
              <a:defRPr/>
            </a:pPr>
            <a:r>
              <a:rPr lang="fr-FR" sz="2900" b="1" u="sng" dirty="0">
                <a:solidFill>
                  <a:srgbClr val="002060"/>
                </a:solidFill>
                <a:ea typeface="MS PGothic" panose="020B0600070205080204" pitchFamily="34" charset="-128"/>
              </a:rPr>
              <a:t>The science of transcendance </a:t>
            </a:r>
            <a:r>
              <a:rPr lang="fr-FR" sz="2900" dirty="0">
                <a:solidFill>
                  <a:srgbClr val="002060"/>
                </a:solidFill>
                <a:ea typeface="MS PGothic" panose="020B0600070205080204" pitchFamily="34" charset="-128"/>
              </a:rPr>
              <a:t>in the </a:t>
            </a:r>
            <a:r>
              <a:rPr lang="fr-FR" sz="2900" dirty="0" err="1">
                <a:solidFill>
                  <a:srgbClr val="002060"/>
                </a:solidFill>
                <a:ea typeface="MS PGothic" panose="020B0600070205080204" pitchFamily="34" charset="-128"/>
              </a:rPr>
              <a:t>understanding</a:t>
            </a:r>
            <a:r>
              <a:rPr lang="fr-FR" sz="2900" dirty="0">
                <a:solidFill>
                  <a:srgbClr val="002060"/>
                </a:solidFill>
                <a:ea typeface="MS PGothic" panose="020B0600070205080204" pitchFamily="34" charset="-128"/>
              </a:rPr>
              <a:t> by </a:t>
            </a:r>
            <a:r>
              <a:rPr lang="fr-FR" sz="2900" dirty="0" err="1">
                <a:solidFill>
                  <a:srgbClr val="002060"/>
                </a:solidFill>
                <a:ea typeface="MS PGothic" panose="020B0600070205080204" pitchFamily="34" charset="-128"/>
              </a:rPr>
              <a:t>communities</a:t>
            </a:r>
            <a:r>
              <a:rPr lang="fr-FR" sz="2900" dirty="0">
                <a:solidFill>
                  <a:srgbClr val="002060"/>
                </a:solidFill>
                <a:ea typeface="MS PGothic" panose="020B0600070205080204" pitchFamily="34" charset="-128"/>
              </a:rPr>
              <a:t> of </a:t>
            </a:r>
            <a:r>
              <a:rPr lang="fr-FR" sz="2900" dirty="0" err="1">
                <a:solidFill>
                  <a:srgbClr val="002060"/>
                </a:solidFill>
                <a:ea typeface="MS PGothic" panose="020B0600070205080204" pitchFamily="34" charset="-128"/>
              </a:rPr>
              <a:t>individuals</a:t>
            </a:r>
            <a:r>
              <a:rPr lang="fr-FR" sz="2900" dirty="0">
                <a:solidFill>
                  <a:srgbClr val="002060"/>
                </a:solidFill>
                <a:ea typeface="MS PGothic" panose="020B0600070205080204" pitchFamily="34" charset="-128"/>
              </a:rPr>
              <a:t> of the </a:t>
            </a:r>
            <a:r>
              <a:rPr lang="fr-FR" sz="2900" dirty="0" err="1">
                <a:solidFill>
                  <a:srgbClr val="002060"/>
                </a:solidFill>
                <a:ea typeface="MS PGothic" panose="020B0600070205080204" pitchFamily="34" charset="-128"/>
              </a:rPr>
              <a:t>laws</a:t>
            </a:r>
            <a:r>
              <a:rPr lang="fr-FR" sz="2900" dirty="0">
                <a:solidFill>
                  <a:srgbClr val="002060"/>
                </a:solidFill>
                <a:ea typeface="MS PGothic" panose="020B0600070205080204" pitchFamily="34" charset="-128"/>
              </a:rPr>
              <a:t> of </a:t>
            </a:r>
            <a:r>
              <a:rPr lang="fr-FR" sz="2900" dirty="0" err="1">
                <a:solidFill>
                  <a:srgbClr val="002060"/>
                </a:solidFill>
                <a:ea typeface="MS PGothic" panose="020B0600070205080204" pitchFamily="34" charset="-128"/>
              </a:rPr>
              <a:t>behaviour</a:t>
            </a:r>
            <a:r>
              <a:rPr lang="fr-FR" sz="2900" dirty="0">
                <a:solidFill>
                  <a:srgbClr val="002060"/>
                </a:solidFill>
                <a:ea typeface="MS PGothic" panose="020B0600070205080204" pitchFamily="34" charset="-128"/>
              </a:rPr>
              <a:t> of </a:t>
            </a:r>
            <a:r>
              <a:rPr lang="fr-FR" sz="2900" dirty="0" err="1">
                <a:solidFill>
                  <a:srgbClr val="002060"/>
                </a:solidFill>
                <a:ea typeface="MS PGothic" panose="020B0600070205080204" pitchFamily="34" charset="-128"/>
              </a:rPr>
              <a:t>objects</a:t>
            </a:r>
            <a:r>
              <a:rPr lang="fr-FR" sz="2900" dirty="0">
                <a:solidFill>
                  <a:srgbClr val="002060"/>
                </a:solidFill>
                <a:ea typeface="MS PGothic" panose="020B0600070205080204" pitchFamily="34" charset="-128"/>
              </a:rPr>
              <a:t> </a:t>
            </a:r>
            <a:r>
              <a:rPr lang="fr-FR" sz="2900" dirty="0" err="1">
                <a:solidFill>
                  <a:srgbClr val="002060"/>
                </a:solidFill>
                <a:ea typeface="MS PGothic" panose="020B0600070205080204" pitchFamily="34" charset="-128"/>
              </a:rPr>
              <a:t>through</a:t>
            </a:r>
            <a:r>
              <a:rPr lang="fr-FR" sz="2900" dirty="0">
                <a:solidFill>
                  <a:srgbClr val="002060"/>
                </a:solidFill>
                <a:ea typeface="MS PGothic" panose="020B0600070205080204" pitchFamily="34" charset="-128"/>
              </a:rPr>
              <a:t>  </a:t>
            </a:r>
            <a:r>
              <a:rPr lang="fr-FR" sz="2900" dirty="0" err="1">
                <a:solidFill>
                  <a:srgbClr val="002060"/>
                </a:solidFill>
                <a:ea typeface="MS PGothic" panose="020B0600070205080204" pitchFamily="34" charset="-128"/>
              </a:rPr>
              <a:t>mythologic</a:t>
            </a:r>
            <a:r>
              <a:rPr lang="fr-FR" sz="2900" dirty="0">
                <a:solidFill>
                  <a:srgbClr val="002060"/>
                </a:solidFill>
                <a:ea typeface="MS PGothic" panose="020B0600070205080204" pitchFamily="34" charset="-128"/>
              </a:rPr>
              <a:t>, </a:t>
            </a:r>
            <a:r>
              <a:rPr lang="fr-FR" sz="2900" dirty="0" err="1">
                <a:solidFill>
                  <a:srgbClr val="002060"/>
                </a:solidFill>
                <a:ea typeface="MS PGothic" panose="020B0600070205080204" pitchFamily="34" charset="-128"/>
              </a:rPr>
              <a:t>religious</a:t>
            </a:r>
            <a:r>
              <a:rPr lang="fr-FR" sz="2900" dirty="0">
                <a:solidFill>
                  <a:srgbClr val="002060"/>
                </a:solidFill>
                <a:ea typeface="MS PGothic" panose="020B0600070205080204" pitchFamily="34" charset="-128"/>
              </a:rPr>
              <a:t> or, more </a:t>
            </a:r>
            <a:r>
              <a:rPr lang="fr-FR" sz="2900" dirty="0" err="1">
                <a:solidFill>
                  <a:srgbClr val="002060"/>
                </a:solidFill>
                <a:ea typeface="MS PGothic" panose="020B0600070205080204" pitchFamily="34" charset="-128"/>
              </a:rPr>
              <a:t>broadly</a:t>
            </a:r>
            <a:r>
              <a:rPr lang="fr-FR" sz="2900" dirty="0">
                <a:solidFill>
                  <a:srgbClr val="002060"/>
                </a:solidFill>
                <a:ea typeface="MS PGothic" panose="020B0600070205080204" pitchFamily="34" charset="-128"/>
              </a:rPr>
              <a:t>, « </a:t>
            </a:r>
            <a:r>
              <a:rPr lang="fr-FR" sz="2900" dirty="0" err="1">
                <a:solidFill>
                  <a:srgbClr val="002060"/>
                </a:solidFill>
                <a:ea typeface="MS PGothic" panose="020B0600070205080204" pitchFamily="34" charset="-128"/>
              </a:rPr>
              <a:t>philosophic</a:t>
            </a:r>
            <a:r>
              <a:rPr lang="fr-FR" sz="2900" dirty="0">
                <a:solidFill>
                  <a:srgbClr val="002060"/>
                </a:solidFill>
                <a:ea typeface="MS PGothic" panose="020B0600070205080204" pitchFamily="34" charset="-128"/>
              </a:rPr>
              <a:t> » </a:t>
            </a:r>
            <a:r>
              <a:rPr lang="fr-FR" sz="2900" dirty="0" err="1">
                <a:solidFill>
                  <a:srgbClr val="002060"/>
                </a:solidFill>
                <a:ea typeface="MS PGothic" panose="020B0600070205080204" pitchFamily="34" charset="-128"/>
              </a:rPr>
              <a:t>beliefs</a:t>
            </a:r>
            <a:r>
              <a:rPr lang="fr-FR" sz="2900" dirty="0">
                <a:solidFill>
                  <a:srgbClr val="002060"/>
                </a:solidFill>
                <a:ea typeface="MS PGothic" panose="020B0600070205080204" pitchFamily="34" charset="-128"/>
              </a:rPr>
              <a:t> and </a:t>
            </a:r>
            <a:r>
              <a:rPr lang="fr-FR" sz="2900" dirty="0" err="1">
                <a:solidFill>
                  <a:srgbClr val="002060"/>
                </a:solidFill>
                <a:ea typeface="MS PGothic" panose="020B0600070205080204" pitchFamily="34" charset="-128"/>
              </a:rPr>
              <a:t>construtions</a:t>
            </a:r>
            <a:endParaRPr lang="fr-FR" sz="2900" dirty="0">
              <a:solidFill>
                <a:srgbClr val="002060"/>
              </a:solidFill>
              <a:ea typeface="MS PGothic" panose="020B0600070205080204" pitchFamily="34" charset="-128"/>
            </a:endParaRPr>
          </a:p>
          <a:p>
            <a:pPr marL="857250" lvl="1" indent="-457200" defTabSz="449263" fontAlgn="base">
              <a:lnSpc>
                <a:spcPct val="120000"/>
              </a:lnSpc>
              <a:spcBef>
                <a:spcPts val="600"/>
              </a:spcBef>
              <a:spcAft>
                <a:spcPct val="0"/>
              </a:spcAft>
              <a:buClrTx/>
              <a:buSzPct val="100000"/>
              <a:buAutoNum type="arabicPeriod"/>
              <a:defRPr/>
            </a:pPr>
            <a:endParaRPr lang="fr-FR" sz="2700" dirty="0">
              <a:solidFill>
                <a:srgbClr val="002060"/>
              </a:solidFill>
              <a:ea typeface="MS PGothic" panose="020B0600070205080204" pitchFamily="34" charset="-128"/>
            </a:endParaRPr>
          </a:p>
          <a:p>
            <a:pPr lvl="0" defTabSz="449263" fontAlgn="base">
              <a:lnSpc>
                <a:spcPct val="120000"/>
              </a:lnSpc>
              <a:spcBef>
                <a:spcPts val="500"/>
              </a:spcBef>
              <a:spcAft>
                <a:spcPct val="0"/>
              </a:spcAft>
              <a:buClrTx/>
              <a:buSzPct val="100000"/>
              <a:buFont typeface="Wingdings" panose="05000000000000000000" pitchFamily="2" charset="2"/>
              <a:buChar char="Ø"/>
              <a:defRPr/>
            </a:pPr>
            <a:r>
              <a:rPr lang="fr-FR" sz="3600" dirty="0">
                <a:solidFill>
                  <a:srgbClr val="002060"/>
                </a:solidFill>
                <a:ea typeface="MS PGothic" panose="020B0600070205080204" pitchFamily="34" charset="-128"/>
              </a:rPr>
              <a:t>This </a:t>
            </a:r>
            <a:r>
              <a:rPr lang="fr-FR" sz="3600" dirty="0" err="1">
                <a:solidFill>
                  <a:srgbClr val="002060"/>
                </a:solidFill>
                <a:ea typeface="MS PGothic" panose="020B0600070205080204" pitchFamily="34" charset="-128"/>
              </a:rPr>
              <a:t>requires</a:t>
            </a:r>
            <a:r>
              <a:rPr lang="fr-FR" sz="3600" dirty="0">
                <a:solidFill>
                  <a:srgbClr val="002060"/>
                </a:solidFill>
                <a:ea typeface="MS PGothic" panose="020B0600070205080204" pitchFamily="34" charset="-128"/>
              </a:rPr>
              <a:t> </a:t>
            </a:r>
            <a:r>
              <a:rPr lang="fr-FR" sz="3600" b="1" i="1" u="sng" dirty="0">
                <a:solidFill>
                  <a:srgbClr val="002060"/>
                </a:solidFill>
                <a:ea typeface="MS PGothic" panose="020B0600070205080204" pitchFamily="34" charset="-128"/>
              </a:rPr>
              <a:t>switches and changes in </a:t>
            </a:r>
            <a:r>
              <a:rPr lang="fr-FR" sz="3600" b="1" i="1" u="sng" dirty="0" err="1">
                <a:solidFill>
                  <a:srgbClr val="002060"/>
                </a:solidFill>
                <a:ea typeface="MS PGothic" panose="020B0600070205080204" pitchFamily="34" charset="-128"/>
              </a:rPr>
              <a:t>our</a:t>
            </a:r>
            <a:r>
              <a:rPr lang="fr-FR" sz="3600" b="1" i="1" u="sng" dirty="0">
                <a:solidFill>
                  <a:srgbClr val="002060"/>
                </a:solidFill>
                <a:ea typeface="MS PGothic" panose="020B0600070205080204" pitchFamily="34" charset="-128"/>
              </a:rPr>
              <a:t> </a:t>
            </a:r>
            <a:r>
              <a:rPr lang="fr-FR" sz="3600" b="1" i="1" u="sng" dirty="0" err="1">
                <a:solidFill>
                  <a:srgbClr val="002060"/>
                </a:solidFill>
                <a:ea typeface="MS PGothic" panose="020B0600070205080204" pitchFamily="34" charset="-128"/>
              </a:rPr>
              <a:t>minds</a:t>
            </a:r>
            <a:r>
              <a:rPr lang="fr-FR" sz="3600" b="1" i="1" u="sng" dirty="0">
                <a:solidFill>
                  <a:srgbClr val="002060"/>
                </a:solidFill>
                <a:ea typeface="MS PGothic" panose="020B0600070205080204" pitchFamily="34" charset="-128"/>
              </a:rPr>
              <a:t> and convictions </a:t>
            </a:r>
            <a:r>
              <a:rPr lang="fr-FR" sz="3600" i="1" u="sng" dirty="0">
                <a:solidFill>
                  <a:srgbClr val="002060"/>
                </a:solidFill>
                <a:ea typeface="MS PGothic" panose="020B0600070205080204" pitchFamily="34" charset="-128"/>
              </a:rPr>
              <a:t>as </a:t>
            </a:r>
            <a:r>
              <a:rPr lang="fr-FR" sz="3600" i="1" u="sng" dirty="0" err="1">
                <a:solidFill>
                  <a:srgbClr val="002060"/>
                </a:solidFill>
                <a:ea typeface="MS PGothic" panose="020B0600070205080204" pitchFamily="34" charset="-128"/>
              </a:rPr>
              <a:t>e</a:t>
            </a:r>
            <a:r>
              <a:rPr lang="fr-FR" sz="3600" dirty="0" err="1">
                <a:solidFill>
                  <a:srgbClr val="002060"/>
                </a:solidFill>
                <a:ea typeface="MS PGothic" panose="020B0600070205080204" pitchFamily="34" charset="-128"/>
              </a:rPr>
              <a:t>very</a:t>
            </a:r>
            <a:r>
              <a:rPr lang="fr-FR" sz="3600" dirty="0">
                <a:solidFill>
                  <a:srgbClr val="002060"/>
                </a:solidFill>
                <a:ea typeface="MS PGothic" panose="020B0600070205080204" pitchFamily="34" charset="-128"/>
              </a:rPr>
              <a:t> </a:t>
            </a:r>
            <a:r>
              <a:rPr lang="fr-FR" sz="3600" dirty="0" err="1">
                <a:solidFill>
                  <a:srgbClr val="002060"/>
                </a:solidFill>
                <a:ea typeface="MS PGothic" panose="020B0600070205080204" pitchFamily="34" charset="-128"/>
              </a:rPr>
              <a:t>civilization</a:t>
            </a:r>
            <a:r>
              <a:rPr lang="fr-FR" sz="3600" dirty="0">
                <a:solidFill>
                  <a:srgbClr val="002060"/>
                </a:solidFill>
                <a:ea typeface="MS PGothic" panose="020B0600070205080204" pitchFamily="34" charset="-128"/>
              </a:rPr>
              <a:t> made </a:t>
            </a:r>
            <a:r>
              <a:rPr lang="fr-FR" sz="3600" i="1" u="sng" dirty="0" err="1">
                <a:solidFill>
                  <a:srgbClr val="002060"/>
                </a:solidFill>
                <a:ea typeface="MS PGothic" panose="020B0600070205080204" pitchFamily="34" charset="-128"/>
              </a:rPr>
              <a:t>her</a:t>
            </a:r>
            <a:r>
              <a:rPr lang="fr-FR" sz="3600" i="1" u="sng" dirty="0">
                <a:solidFill>
                  <a:srgbClr val="002060"/>
                </a:solidFill>
                <a:ea typeface="MS PGothic" panose="020B0600070205080204" pitchFamily="34" charset="-128"/>
              </a:rPr>
              <a:t> </a:t>
            </a:r>
            <a:r>
              <a:rPr lang="fr-FR" sz="3600" i="1" u="sng" dirty="0" err="1">
                <a:solidFill>
                  <a:srgbClr val="002060"/>
                </a:solidFill>
                <a:ea typeface="MS PGothic" panose="020B0600070205080204" pitchFamily="34" charset="-128"/>
              </a:rPr>
              <a:t>own</a:t>
            </a:r>
            <a:r>
              <a:rPr lang="fr-FR" sz="3600" i="1" u="sng" dirty="0">
                <a:solidFill>
                  <a:srgbClr val="002060"/>
                </a:solidFill>
                <a:ea typeface="MS PGothic" panose="020B0600070205080204" pitchFamily="34" charset="-128"/>
              </a:rPr>
              <a:t> balance of </a:t>
            </a:r>
            <a:r>
              <a:rPr lang="fr-FR" sz="3600" i="1" u="sng" dirty="0" err="1">
                <a:solidFill>
                  <a:srgbClr val="002060"/>
                </a:solidFill>
                <a:ea typeface="MS PGothic" panose="020B0600070205080204" pitchFamily="34" charset="-128"/>
              </a:rPr>
              <a:t>principles</a:t>
            </a:r>
            <a:r>
              <a:rPr lang="fr-FR" sz="3600" i="1" u="sng" dirty="0">
                <a:solidFill>
                  <a:srgbClr val="002060"/>
                </a:solidFill>
                <a:ea typeface="MS PGothic" panose="020B0600070205080204" pitchFamily="34" charset="-128"/>
              </a:rPr>
              <a:t> </a:t>
            </a:r>
            <a:r>
              <a:rPr lang="fr-FR" sz="3600" dirty="0">
                <a:solidFill>
                  <a:srgbClr val="002060"/>
                </a:solidFill>
                <a:ea typeface="MS PGothic" panose="020B0600070205080204" pitchFamily="34" charset="-128"/>
              </a:rPr>
              <a:t>and </a:t>
            </a:r>
            <a:r>
              <a:rPr lang="fr-FR" sz="3600" dirty="0" err="1">
                <a:solidFill>
                  <a:srgbClr val="002060"/>
                </a:solidFill>
                <a:ea typeface="MS PGothic" panose="020B0600070205080204" pitchFamily="34" charset="-128"/>
              </a:rPr>
              <a:t>solving</a:t>
            </a:r>
            <a:r>
              <a:rPr lang="fr-FR" sz="3600" dirty="0">
                <a:solidFill>
                  <a:srgbClr val="002060"/>
                </a:solidFill>
                <a:ea typeface="MS PGothic" panose="020B0600070205080204" pitchFamily="34" charset="-128"/>
              </a:rPr>
              <a:t> techniques and </a:t>
            </a:r>
            <a:r>
              <a:rPr lang="fr-FR" sz="3600" dirty="0" err="1">
                <a:solidFill>
                  <a:srgbClr val="002060"/>
                </a:solidFill>
                <a:ea typeface="MS PGothic" panose="020B0600070205080204" pitchFamily="34" charset="-128"/>
              </a:rPr>
              <a:t>strategies</a:t>
            </a:r>
            <a:r>
              <a:rPr lang="fr-FR" sz="3600" dirty="0">
                <a:solidFill>
                  <a:srgbClr val="002060"/>
                </a:solidFill>
                <a:ea typeface="MS PGothic" panose="020B0600070205080204" pitchFamily="34" charset="-128"/>
              </a:rPr>
              <a:t> </a:t>
            </a:r>
            <a:r>
              <a:rPr lang="fr-FR" sz="3600" dirty="0" err="1">
                <a:solidFill>
                  <a:srgbClr val="002060"/>
                </a:solidFill>
                <a:ea typeface="MS PGothic" panose="020B0600070205080204" pitchFamily="34" charset="-128"/>
              </a:rPr>
              <a:t>while</a:t>
            </a:r>
            <a:r>
              <a:rPr lang="fr-FR" sz="3600" dirty="0">
                <a:solidFill>
                  <a:srgbClr val="002060"/>
                </a:solidFill>
                <a:ea typeface="MS PGothic" panose="020B0600070205080204" pitchFamily="34" charset="-128"/>
              </a:rPr>
              <a:t> </a:t>
            </a:r>
            <a:r>
              <a:rPr lang="fr-FR" sz="3600" dirty="0" err="1">
                <a:solidFill>
                  <a:srgbClr val="002060"/>
                </a:solidFill>
                <a:ea typeface="MS PGothic" panose="020B0600070205080204" pitchFamily="34" charset="-128"/>
              </a:rPr>
              <a:t>often</a:t>
            </a:r>
            <a:r>
              <a:rPr lang="fr-FR" sz="3600" dirty="0">
                <a:solidFill>
                  <a:srgbClr val="002060"/>
                </a:solidFill>
                <a:ea typeface="MS PGothic" panose="020B0600070205080204" pitchFamily="34" charset="-128"/>
              </a:rPr>
              <a:t> </a:t>
            </a:r>
            <a:r>
              <a:rPr lang="fr-FR" sz="3600" dirty="0" err="1">
                <a:solidFill>
                  <a:srgbClr val="002060"/>
                </a:solidFill>
                <a:ea typeface="MS PGothic" panose="020B0600070205080204" pitchFamily="34" charset="-128"/>
              </a:rPr>
              <a:t>blind</a:t>
            </a:r>
            <a:r>
              <a:rPr lang="fr-FR" sz="3600" dirty="0">
                <a:solidFill>
                  <a:srgbClr val="002060"/>
                </a:solidFill>
                <a:ea typeface="MS PGothic" panose="020B0600070205080204" pitchFamily="34" charset="-128"/>
              </a:rPr>
              <a:t> </a:t>
            </a:r>
            <a:r>
              <a:rPr lang="fr-FR" sz="3600" dirty="0" err="1">
                <a:solidFill>
                  <a:srgbClr val="002060"/>
                </a:solidFill>
                <a:ea typeface="MS PGothic" panose="020B0600070205080204" pitchFamily="34" charset="-128"/>
              </a:rPr>
              <a:t>lovers</a:t>
            </a:r>
            <a:r>
              <a:rPr lang="fr-FR" sz="3600" dirty="0">
                <a:solidFill>
                  <a:srgbClr val="002060"/>
                </a:solidFill>
                <a:ea typeface="MS PGothic" panose="020B0600070205080204" pitchFamily="34" charset="-128"/>
              </a:rPr>
              <a:t> of the </a:t>
            </a:r>
            <a:r>
              <a:rPr lang="fr-FR" sz="3600" dirty="0" err="1">
                <a:solidFill>
                  <a:srgbClr val="002060"/>
                </a:solidFill>
                <a:ea typeface="MS PGothic" panose="020B0600070205080204" pitchFamily="34" charset="-128"/>
              </a:rPr>
              <a:t>build</a:t>
            </a:r>
            <a:r>
              <a:rPr lang="fr-FR" sz="3600" dirty="0">
                <a:solidFill>
                  <a:srgbClr val="002060"/>
                </a:solidFill>
                <a:ea typeface="MS PGothic" panose="020B0600070205080204" pitchFamily="34" charset="-128"/>
              </a:rPr>
              <a:t> </a:t>
            </a:r>
            <a:r>
              <a:rPr lang="fr-FR" sz="3600" dirty="0" err="1">
                <a:solidFill>
                  <a:srgbClr val="002060"/>
                </a:solidFill>
                <a:ea typeface="MS PGothic" panose="020B0600070205080204" pitchFamily="34" charset="-128"/>
              </a:rPr>
              <a:t>representations</a:t>
            </a:r>
            <a:r>
              <a:rPr lang="fr-FR" sz="3600" dirty="0">
                <a:solidFill>
                  <a:srgbClr val="002060"/>
                </a:solidFill>
                <a:ea typeface="MS PGothic" panose="020B0600070205080204" pitchFamily="34" charset="-128"/>
              </a:rPr>
              <a:t> of reality to the point to </a:t>
            </a:r>
            <a:r>
              <a:rPr lang="fr-FR" sz="3600" i="1" u="sng" dirty="0" err="1">
                <a:solidFill>
                  <a:srgbClr val="002060"/>
                </a:solidFill>
                <a:ea typeface="MS PGothic" panose="020B0600070205080204" pitchFamily="34" charset="-128"/>
              </a:rPr>
              <a:t>deny</a:t>
            </a:r>
            <a:r>
              <a:rPr lang="fr-FR" sz="3600" i="1" u="sng" dirty="0">
                <a:solidFill>
                  <a:srgbClr val="002060"/>
                </a:solidFill>
                <a:ea typeface="MS PGothic" panose="020B0600070205080204" pitchFamily="34" charset="-128"/>
              </a:rPr>
              <a:t> </a:t>
            </a:r>
            <a:r>
              <a:rPr lang="fr-FR" sz="3600" i="1" u="sng" dirty="0" err="1">
                <a:solidFill>
                  <a:srgbClr val="002060"/>
                </a:solidFill>
                <a:ea typeface="MS PGothic" panose="020B0600070205080204" pitchFamily="34" charset="-128"/>
              </a:rPr>
              <a:t>these</a:t>
            </a:r>
            <a:r>
              <a:rPr lang="fr-FR" sz="3600" i="1" u="sng" dirty="0">
                <a:solidFill>
                  <a:srgbClr val="002060"/>
                </a:solidFill>
                <a:ea typeface="MS PGothic" panose="020B0600070205080204" pitchFamily="34" charset="-128"/>
              </a:rPr>
              <a:t> new </a:t>
            </a:r>
            <a:r>
              <a:rPr lang="fr-FR" sz="3600" i="1" u="sng" dirty="0" err="1">
                <a:solidFill>
                  <a:srgbClr val="002060"/>
                </a:solidFill>
                <a:ea typeface="MS PGothic" panose="020B0600070205080204" pitchFamily="34" charset="-128"/>
              </a:rPr>
              <a:t>evidences</a:t>
            </a:r>
            <a:r>
              <a:rPr lang="fr-FR" sz="3600" i="1" u="sng" dirty="0">
                <a:solidFill>
                  <a:srgbClr val="002060"/>
                </a:solidFill>
                <a:ea typeface="MS PGothic" panose="020B0600070205080204" pitchFamily="34" charset="-128"/>
              </a:rPr>
              <a:t> of </a:t>
            </a:r>
            <a:r>
              <a:rPr lang="fr-FR" sz="3600" i="1" u="sng" dirty="0" err="1">
                <a:solidFill>
                  <a:srgbClr val="002060"/>
                </a:solidFill>
                <a:ea typeface="MS PGothic" panose="020B0600070205080204" pitchFamily="34" charset="-128"/>
              </a:rPr>
              <a:t>this</a:t>
            </a:r>
            <a:r>
              <a:rPr lang="fr-FR" sz="3600" i="1" u="sng" dirty="0">
                <a:solidFill>
                  <a:srgbClr val="002060"/>
                </a:solidFill>
                <a:ea typeface="MS PGothic" panose="020B0600070205080204" pitchFamily="34" charset="-128"/>
              </a:rPr>
              <a:t> reality </a:t>
            </a:r>
            <a:endParaRPr lang="fr-FR" sz="3200" dirty="0">
              <a:solidFill>
                <a:srgbClr val="002060"/>
              </a:solidFill>
              <a:latin typeface="Arial" panose="020B0604020202020204" pitchFamily="34" charset="0"/>
              <a:ea typeface="MS PGothic" panose="020B0600070205080204" pitchFamily="34" charset="-128"/>
            </a:endParaRPr>
          </a:p>
          <a:p>
            <a:pPr lvl="0" defTabSz="914400">
              <a:spcBef>
                <a:spcPts val="0"/>
              </a:spcBef>
              <a:buClrTx/>
              <a:buFont typeface="Wingdings" panose="05000000000000000000" pitchFamily="2" charset="2"/>
              <a:buChar char="§"/>
              <a:defRPr/>
            </a:pPr>
            <a:endParaRPr lang="fr-FR" sz="2000" dirty="0">
              <a:solidFill>
                <a:prstClr val="black">
                  <a:lumMod val="75000"/>
                  <a:lumOff val="25000"/>
                </a:prstClr>
              </a:solidFill>
            </a:endParaRPr>
          </a:p>
          <a:p>
            <a:pPr marL="0" indent="0" defTabSz="449263" fontAlgn="base">
              <a:lnSpc>
                <a:spcPct val="120000"/>
              </a:lnSpc>
              <a:spcBef>
                <a:spcPts val="600"/>
              </a:spcBef>
              <a:spcAft>
                <a:spcPct val="0"/>
              </a:spcAft>
              <a:buClrTx/>
              <a:buSzPct val="100000"/>
              <a:buNone/>
              <a:defRPr/>
            </a:pPr>
            <a:endParaRPr lang="fr-FR" sz="3200" dirty="0">
              <a:solidFill>
                <a:srgbClr val="002060"/>
              </a:solidFill>
              <a:latin typeface="Arial" panose="020B0604020202020204" pitchFamily="34" charset="0"/>
              <a:ea typeface="MS PGothic" panose="020B0600070205080204" pitchFamily="34" charset="-128"/>
            </a:endParaRPr>
          </a:p>
          <a:p>
            <a:pPr marL="358775" indent="-358775" defTabSz="449263" fontAlgn="base">
              <a:lnSpc>
                <a:spcPct val="120000"/>
              </a:lnSpc>
              <a:spcBef>
                <a:spcPts val="600"/>
              </a:spcBef>
              <a:spcAft>
                <a:spcPct val="0"/>
              </a:spcAft>
              <a:buClrTx/>
              <a:buSzPct val="100000"/>
              <a:buNone/>
              <a:defRPr/>
            </a:pPr>
            <a:endParaRPr lang="fr-FR" sz="2900" dirty="0">
              <a:solidFill>
                <a:srgbClr val="002060"/>
              </a:solidFill>
              <a:ea typeface="MS PGothic" panose="020B0600070205080204" pitchFamily="34" charset="-128"/>
            </a:endParaRPr>
          </a:p>
          <a:p>
            <a:pPr marL="0" indent="0" defTabSz="449263" fontAlgn="base">
              <a:lnSpc>
                <a:spcPct val="120000"/>
              </a:lnSpc>
              <a:spcBef>
                <a:spcPts val="600"/>
              </a:spcBef>
              <a:spcAft>
                <a:spcPct val="0"/>
              </a:spcAft>
              <a:buClrTx/>
              <a:buSzPct val="100000"/>
              <a:buNone/>
              <a:defRPr/>
            </a:pPr>
            <a:endParaRPr lang="fr-BE" sz="29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76658" y="5206129"/>
            <a:ext cx="2012566" cy="151072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Image 4"/>
          <p:cNvPicPr>
            <a:picLocks noChangeAspect="1"/>
          </p:cNvPicPr>
          <p:nvPr/>
        </p:nvPicPr>
        <p:blipFill>
          <a:blip r:embed="rId4"/>
          <a:stretch>
            <a:fillRect/>
          </a:stretch>
        </p:blipFill>
        <p:spPr>
          <a:xfrm>
            <a:off x="5045386" y="5206129"/>
            <a:ext cx="2116934" cy="1510721"/>
          </a:xfrm>
          <a:prstGeom prst="rect">
            <a:avLst/>
          </a:prstGeom>
        </p:spPr>
      </p:pic>
    </p:spTree>
    <p:extLst>
      <p:ext uri="{BB962C8B-B14F-4D97-AF65-F5344CB8AC3E}">
        <p14:creationId xmlns:p14="http://schemas.microsoft.com/office/powerpoint/2010/main" val="228523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2229" y="211409"/>
            <a:ext cx="8117409" cy="1025720"/>
          </a:xfrm>
        </p:spPr>
        <p:txBody>
          <a:bodyPr>
            <a:normAutofit fontScale="90000"/>
          </a:bodyPr>
          <a:lstStyle/>
          <a:p>
            <a:r>
              <a:rPr lang="nl-BE" altLang="fr-FR" sz="2800" dirty="0" err="1">
                <a:solidFill>
                  <a:srgbClr val="002060"/>
                </a:solidFill>
                <a:ea typeface="ＭＳ Ｐゴシック" panose="020B0600070205080204" pitchFamily="34" charset="-128"/>
              </a:rPr>
              <a:t>To</a:t>
            </a:r>
            <a:r>
              <a:rPr lang="nl-BE" altLang="fr-FR" sz="2800" dirty="0">
                <a:solidFill>
                  <a:srgbClr val="002060"/>
                </a:solidFill>
                <a:ea typeface="ＭＳ Ｐゴシック" panose="020B0600070205080204" pitchFamily="34" charset="-128"/>
              </a:rPr>
              <a:t> </a:t>
            </a:r>
            <a:r>
              <a:rPr lang="nl-BE" altLang="fr-FR" sz="2800" dirty="0" err="1">
                <a:solidFill>
                  <a:srgbClr val="002060"/>
                </a:solidFill>
                <a:ea typeface="ＭＳ Ｐゴシック" panose="020B0600070205080204" pitchFamily="34" charset="-128"/>
              </a:rPr>
              <a:t>reach</a:t>
            </a:r>
            <a:r>
              <a:rPr lang="nl-BE" altLang="fr-FR" sz="2800" dirty="0">
                <a:solidFill>
                  <a:srgbClr val="002060"/>
                </a:solidFill>
                <a:ea typeface="ＭＳ Ｐゴシック" panose="020B0600070205080204" pitchFamily="34" charset="-128"/>
              </a:rPr>
              <a:t> </a:t>
            </a:r>
            <a:r>
              <a:rPr lang="nl-BE" altLang="fr-FR" sz="2800" dirty="0" err="1">
                <a:solidFill>
                  <a:srgbClr val="002060"/>
                </a:solidFill>
                <a:ea typeface="ＭＳ Ｐゴシック" panose="020B0600070205080204" pitchFamily="34" charset="-128"/>
              </a:rPr>
              <a:t>the</a:t>
            </a:r>
            <a:r>
              <a:rPr lang="nl-BE" altLang="fr-FR" sz="2800" dirty="0">
                <a:solidFill>
                  <a:srgbClr val="002060"/>
                </a:solidFill>
                <a:ea typeface="ＭＳ Ｐゴシック" panose="020B0600070205080204" pitchFamily="34" charset="-128"/>
              </a:rPr>
              <a:t> </a:t>
            </a:r>
            <a:r>
              <a:rPr lang="nl-BE" altLang="fr-FR" sz="2800" b="1" i="1" dirty="0">
                <a:solidFill>
                  <a:srgbClr val="002060"/>
                </a:solidFill>
                <a:ea typeface="ＭＳ Ｐゴシック" panose="020B0600070205080204" pitchFamily="34" charset="-128"/>
              </a:rPr>
              <a:t>New </a:t>
            </a:r>
            <a:r>
              <a:rPr lang="nl-BE" altLang="fr-FR" sz="2800" b="1" i="1" dirty="0" err="1">
                <a:solidFill>
                  <a:srgbClr val="002060"/>
                </a:solidFill>
                <a:ea typeface="ＭＳ Ｐゴシック" panose="020B0600070205080204" pitchFamily="34" charset="-128"/>
              </a:rPr>
              <a:t>civilisation</a:t>
            </a:r>
            <a:r>
              <a:rPr lang="nl-BE" altLang="fr-FR" sz="2800" b="1" i="1" dirty="0">
                <a:solidFill>
                  <a:srgbClr val="002060"/>
                </a:solidFill>
                <a:ea typeface="ＭＳ Ｐゴシック" panose="020B0600070205080204" pitchFamily="34" charset="-128"/>
              </a:rPr>
              <a:t> </a:t>
            </a:r>
            <a:r>
              <a:rPr lang="nl-BE" altLang="fr-FR" sz="2800" dirty="0" err="1">
                <a:solidFill>
                  <a:srgbClr val="002060"/>
                </a:solidFill>
                <a:ea typeface="ＭＳ Ｐゴシック" panose="020B0600070205080204" pitchFamily="34" charset="-128"/>
              </a:rPr>
              <a:t>requires</a:t>
            </a:r>
            <a:r>
              <a:rPr lang="nl-BE" altLang="fr-FR" sz="2800" dirty="0">
                <a:solidFill>
                  <a:srgbClr val="002060"/>
                </a:solidFill>
                <a:ea typeface="ＭＳ Ｐゴシック" panose="020B0600070205080204" pitchFamily="34" charset="-128"/>
              </a:rPr>
              <a:t> “</a:t>
            </a:r>
            <a:r>
              <a:rPr lang="nl-BE" altLang="fr-FR" sz="2800" i="1" dirty="0" err="1">
                <a:solidFill>
                  <a:srgbClr val="002060"/>
                </a:solidFill>
                <a:ea typeface="ＭＳ Ｐゴシック" panose="020B0600070205080204" pitchFamily="34" charset="-128"/>
              </a:rPr>
              <a:t>to</a:t>
            </a:r>
            <a:r>
              <a:rPr lang="nl-BE" altLang="fr-FR" sz="2800" i="1" dirty="0">
                <a:solidFill>
                  <a:srgbClr val="002060"/>
                </a:solidFill>
                <a:ea typeface="ＭＳ Ｐゴシック" panose="020B0600070205080204" pitchFamily="34" charset="-128"/>
              </a:rPr>
              <a:t> boost </a:t>
            </a:r>
            <a:r>
              <a:rPr lang="nl-BE" altLang="fr-FR" sz="2800" i="1" dirty="0" err="1">
                <a:solidFill>
                  <a:srgbClr val="002060"/>
                </a:solidFill>
                <a:ea typeface="ＭＳ Ｐゴシック" panose="020B0600070205080204" pitchFamily="34" charset="-128"/>
              </a:rPr>
              <a:t>the</a:t>
            </a:r>
            <a:r>
              <a:rPr lang="nl-BE" altLang="fr-FR" sz="2800" i="1" dirty="0">
                <a:solidFill>
                  <a:srgbClr val="002060"/>
                </a:solidFill>
                <a:ea typeface="ＭＳ Ｐゴシック" panose="020B0600070205080204" pitchFamily="34" charset="-128"/>
              </a:rPr>
              <a:t> </a:t>
            </a:r>
            <a:r>
              <a:rPr lang="nl-BE" altLang="fr-FR" sz="2800" i="1" dirty="0" err="1">
                <a:solidFill>
                  <a:srgbClr val="002060"/>
                </a:solidFill>
                <a:ea typeface="ＭＳ Ｐゴシック" panose="020B0600070205080204" pitchFamily="34" charset="-128"/>
              </a:rPr>
              <a:t>Noosphere</a:t>
            </a:r>
            <a:r>
              <a:rPr lang="nl-BE" altLang="fr-FR" sz="2800" i="1" dirty="0">
                <a:solidFill>
                  <a:srgbClr val="002060"/>
                </a:solidFill>
                <a:ea typeface="ＭＳ Ｐゴシック" panose="020B0600070205080204" pitchFamily="34" charset="-128"/>
              </a:rPr>
              <a:t> in order </a:t>
            </a:r>
            <a:r>
              <a:rPr lang="nl-BE" altLang="fr-FR" sz="2800" i="1" dirty="0" err="1">
                <a:solidFill>
                  <a:srgbClr val="002060"/>
                </a:solidFill>
                <a:ea typeface="ＭＳ Ｐゴシック" panose="020B0600070205080204" pitchFamily="34" charset="-128"/>
              </a:rPr>
              <a:t>to</a:t>
            </a:r>
            <a:r>
              <a:rPr lang="nl-BE" altLang="fr-FR" sz="2800" i="1" dirty="0">
                <a:solidFill>
                  <a:srgbClr val="002060"/>
                </a:solidFill>
                <a:ea typeface="ＭＳ Ｐゴシック" panose="020B0600070205080204" pitchFamily="34" charset="-128"/>
              </a:rPr>
              <a:t> save </a:t>
            </a:r>
            <a:r>
              <a:rPr lang="nl-BE" altLang="fr-FR" sz="2800" i="1" dirty="0" err="1">
                <a:solidFill>
                  <a:srgbClr val="002060"/>
                </a:solidFill>
                <a:ea typeface="ＭＳ Ｐゴシック" panose="020B0600070205080204" pitchFamily="34" charset="-128"/>
              </a:rPr>
              <a:t>the</a:t>
            </a:r>
            <a:r>
              <a:rPr lang="nl-BE" altLang="fr-FR" sz="2800" i="1" dirty="0">
                <a:solidFill>
                  <a:srgbClr val="002060"/>
                </a:solidFill>
                <a:ea typeface="ＭＳ Ｐゴシック" panose="020B0600070205080204" pitchFamily="34" charset="-128"/>
              </a:rPr>
              <a:t> </a:t>
            </a:r>
            <a:r>
              <a:rPr lang="nl-BE" altLang="fr-FR" sz="2800" i="1" dirty="0" err="1">
                <a:solidFill>
                  <a:srgbClr val="002060"/>
                </a:solidFill>
                <a:ea typeface="ＭＳ Ｐゴシック" panose="020B0600070205080204" pitchFamily="34" charset="-128"/>
              </a:rPr>
              <a:t>Biosphere</a:t>
            </a:r>
            <a:r>
              <a:rPr lang="nl-BE" altLang="fr-FR" sz="2800" i="1" dirty="0">
                <a:solidFill>
                  <a:srgbClr val="002060"/>
                </a:solidFill>
                <a:ea typeface="ＭＳ Ｐゴシック" panose="020B0600070205080204" pitchFamily="34" charset="-128"/>
              </a:rPr>
              <a:t>”</a:t>
            </a:r>
            <a:endParaRPr lang="fr-BE" sz="2800" i="1" dirty="0"/>
          </a:p>
        </p:txBody>
      </p:sp>
      <p:sp>
        <p:nvSpPr>
          <p:cNvPr id="3" name="Espace réservé du contenu 2"/>
          <p:cNvSpPr>
            <a:spLocks noGrp="1"/>
          </p:cNvSpPr>
          <p:nvPr>
            <p:ph idx="1"/>
          </p:nvPr>
        </p:nvSpPr>
        <p:spPr>
          <a:xfrm>
            <a:off x="1360208" y="1237129"/>
            <a:ext cx="9786405" cy="4895042"/>
          </a:xfrm>
        </p:spPr>
        <p:txBody>
          <a:bodyPr>
            <a:normAutofit/>
          </a:bodyPr>
          <a:lstStyle/>
          <a:p>
            <a:pPr marL="0" lvl="0" indent="0" defTabSz="914400">
              <a:spcBef>
                <a:spcPts val="0"/>
              </a:spcBef>
              <a:buClrTx/>
              <a:buNone/>
            </a:pPr>
            <a:r>
              <a:rPr lang="en-US" sz="2000" dirty="0">
                <a:solidFill>
                  <a:srgbClr val="002060"/>
                </a:solidFill>
              </a:rPr>
              <a:t>For Heraclitus, </a:t>
            </a:r>
            <a:r>
              <a:rPr lang="en-US" sz="2000" b="1" dirty="0">
                <a:solidFill>
                  <a:srgbClr val="002060"/>
                </a:solidFill>
              </a:rPr>
              <a:t>Logos</a:t>
            </a:r>
            <a:r>
              <a:rPr lang="en-US" sz="2000" dirty="0">
                <a:solidFill>
                  <a:srgbClr val="002060"/>
                </a:solidFill>
              </a:rPr>
              <a:t> or “</a:t>
            </a:r>
            <a:r>
              <a:rPr lang="en-US" sz="2000" i="1" dirty="0">
                <a:solidFill>
                  <a:srgbClr val="002060"/>
                </a:solidFill>
              </a:rPr>
              <a:t>knowing the wisdom</a:t>
            </a:r>
            <a:r>
              <a:rPr lang="en-US" sz="2000" dirty="0">
                <a:solidFill>
                  <a:srgbClr val="002060"/>
                </a:solidFill>
              </a:rPr>
              <a:t>” is the principle of all things:</a:t>
            </a:r>
            <a:r>
              <a:rPr lang="en-US" sz="2000" b="1" dirty="0">
                <a:solidFill>
                  <a:srgbClr val="002060"/>
                </a:solidFill>
              </a:rPr>
              <a:t>                 </a:t>
            </a:r>
            <a:r>
              <a:rPr lang="en-US" sz="2000" dirty="0">
                <a:solidFill>
                  <a:srgbClr val="002060"/>
                </a:solidFill>
              </a:rPr>
              <a:t>It is a</a:t>
            </a:r>
            <a:r>
              <a:rPr lang="en-US" sz="2000" i="1" dirty="0">
                <a:solidFill>
                  <a:srgbClr val="002060"/>
                </a:solidFill>
              </a:rPr>
              <a:t> </a:t>
            </a:r>
            <a:r>
              <a:rPr lang="en-US" sz="2000" b="1" i="1" u="sng" dirty="0">
                <a:solidFill>
                  <a:srgbClr val="002060"/>
                </a:solidFill>
              </a:rPr>
              <a:t>fundamental la</a:t>
            </a:r>
            <a:r>
              <a:rPr lang="en-US" sz="2000" i="1" u="sng" dirty="0">
                <a:solidFill>
                  <a:srgbClr val="002060"/>
                </a:solidFill>
              </a:rPr>
              <a:t>w </a:t>
            </a:r>
            <a:r>
              <a:rPr lang="en-US" sz="2000" i="1" dirty="0">
                <a:solidFill>
                  <a:srgbClr val="002060"/>
                </a:solidFill>
              </a:rPr>
              <a:t>supposed to </a:t>
            </a:r>
            <a:r>
              <a:rPr lang="en-US" sz="2000" b="1" i="1" u="sng" dirty="0">
                <a:solidFill>
                  <a:srgbClr val="002060"/>
                </a:solidFill>
              </a:rPr>
              <a:t>raise human consciousness</a:t>
            </a:r>
          </a:p>
          <a:p>
            <a:pPr marL="0" lvl="0" indent="0">
              <a:buClr>
                <a:srgbClr val="A53010"/>
              </a:buClr>
              <a:buNone/>
            </a:pPr>
            <a:r>
              <a:rPr lang="en-US" sz="2000" dirty="0">
                <a:solidFill>
                  <a:srgbClr val="002060"/>
                </a:solidFill>
              </a:rPr>
              <a:t>The challenge then for him was “</a:t>
            </a:r>
            <a:r>
              <a:rPr lang="en-US" sz="2000" b="1" dirty="0">
                <a:solidFill>
                  <a:srgbClr val="002060"/>
                </a:solidFill>
              </a:rPr>
              <a:t>how causing an awakening </a:t>
            </a:r>
            <a:r>
              <a:rPr lang="en-US" sz="2000" dirty="0">
                <a:solidFill>
                  <a:srgbClr val="002060"/>
                </a:solidFill>
              </a:rPr>
              <a:t>to better </a:t>
            </a:r>
            <a:r>
              <a:rPr lang="en-US" sz="2000" i="1" dirty="0">
                <a:solidFill>
                  <a:srgbClr val="002060"/>
                </a:solidFill>
              </a:rPr>
              <a:t>perceive this Logos which escapes any man masked by stupidity".</a:t>
            </a:r>
          </a:p>
          <a:p>
            <a:pPr marL="0" indent="0">
              <a:buNone/>
            </a:pPr>
            <a:r>
              <a:rPr lang="fr-BE" sz="2000" dirty="0">
                <a:solidFill>
                  <a:srgbClr val="002060"/>
                </a:solidFill>
              </a:rPr>
              <a:t>This move impose to </a:t>
            </a:r>
            <a:r>
              <a:rPr lang="fr-BE" sz="2000" b="1" u="sng" dirty="0" err="1">
                <a:solidFill>
                  <a:srgbClr val="002060"/>
                </a:solidFill>
              </a:rPr>
              <a:t>overcome</a:t>
            </a:r>
            <a:r>
              <a:rPr lang="fr-BE" sz="2000" b="1" u="sng" dirty="0">
                <a:solidFill>
                  <a:srgbClr val="002060"/>
                </a:solidFill>
              </a:rPr>
              <a:t> the </a:t>
            </a:r>
            <a:r>
              <a:rPr lang="fr-BE" sz="2000" b="1" u="sng" dirty="0" err="1">
                <a:solidFill>
                  <a:srgbClr val="002060"/>
                </a:solidFill>
              </a:rPr>
              <a:t>limits</a:t>
            </a:r>
            <a:r>
              <a:rPr lang="fr-BE" sz="2000" b="1" u="sng" dirty="0">
                <a:solidFill>
                  <a:srgbClr val="002060"/>
                </a:solidFill>
              </a:rPr>
              <a:t> of </a:t>
            </a:r>
            <a:r>
              <a:rPr lang="fr-BE" sz="2000" b="1" u="sng" dirty="0" err="1">
                <a:solidFill>
                  <a:srgbClr val="002060"/>
                </a:solidFill>
              </a:rPr>
              <a:t>existing</a:t>
            </a:r>
            <a:r>
              <a:rPr lang="fr-BE" sz="2000" b="1" u="sng" dirty="0">
                <a:solidFill>
                  <a:srgbClr val="002060"/>
                </a:solidFill>
              </a:rPr>
              <a:t> </a:t>
            </a:r>
            <a:r>
              <a:rPr lang="fr-BE" sz="2000" b="1" u="sng" dirty="0" err="1">
                <a:solidFill>
                  <a:srgbClr val="002060"/>
                </a:solidFill>
              </a:rPr>
              <a:t>paradigms</a:t>
            </a:r>
            <a:r>
              <a:rPr lang="fr-BE" sz="2000" b="1" u="sng" dirty="0">
                <a:solidFill>
                  <a:srgbClr val="002060"/>
                </a:solidFill>
              </a:rPr>
              <a:t> </a:t>
            </a:r>
            <a:r>
              <a:rPr lang="fr-BE" sz="2000" dirty="0">
                <a:solidFill>
                  <a:srgbClr val="002060"/>
                </a:solidFill>
              </a:rPr>
              <a:t>:</a:t>
            </a:r>
          </a:p>
          <a:p>
            <a:pPr marL="538163" indent="-269875"/>
            <a:r>
              <a:rPr lang="nl-BE" altLang="fr-FR" dirty="0">
                <a:solidFill>
                  <a:srgbClr val="002060"/>
                </a:solidFill>
                <a:ea typeface="ＭＳ Ｐゴシック" panose="020B0600070205080204" pitchFamily="34" charset="-128"/>
                <a:cs typeface="+mj-cs"/>
              </a:rPr>
              <a:t>Towards a </a:t>
            </a:r>
            <a:r>
              <a:rPr lang="nl-BE" altLang="fr-FR" b="1" u="sng" dirty="0">
                <a:solidFill>
                  <a:srgbClr val="002060"/>
                </a:solidFill>
                <a:ea typeface="ＭＳ Ｐゴシック" panose="020B0600070205080204" pitchFamily="34" charset="-128"/>
                <a:cs typeface="+mj-cs"/>
              </a:rPr>
              <a:t>more </a:t>
            </a:r>
            <a:r>
              <a:rPr lang="nl-BE" altLang="fr-FR" b="1" u="sng" dirty="0" err="1">
                <a:solidFill>
                  <a:srgbClr val="002060"/>
                </a:solidFill>
                <a:ea typeface="ＭＳ Ｐゴシック" panose="020B0600070205080204" pitchFamily="34" charset="-128"/>
                <a:cs typeface="+mj-cs"/>
              </a:rPr>
              <a:t>dynamic</a:t>
            </a:r>
            <a:r>
              <a:rPr lang="nl-BE" altLang="fr-FR" b="1" u="sng" dirty="0">
                <a:solidFill>
                  <a:srgbClr val="002060"/>
                </a:solidFill>
                <a:ea typeface="ＭＳ Ｐゴシック" panose="020B0600070205080204" pitchFamily="34" charset="-128"/>
                <a:cs typeface="+mj-cs"/>
              </a:rPr>
              <a:t> </a:t>
            </a:r>
            <a:r>
              <a:rPr lang="nl-BE" altLang="fr-FR" b="1" u="sng" dirty="0" err="1">
                <a:solidFill>
                  <a:srgbClr val="002060"/>
                </a:solidFill>
                <a:ea typeface="ＭＳ Ｐゴシック" panose="020B0600070205080204" pitchFamily="34" charset="-128"/>
                <a:cs typeface="+mj-cs"/>
              </a:rPr>
              <a:t>vision</a:t>
            </a:r>
            <a:r>
              <a:rPr lang="nl-BE" altLang="fr-FR" b="1" u="sng" dirty="0">
                <a:solidFill>
                  <a:srgbClr val="002060"/>
                </a:solidFill>
                <a:ea typeface="ＭＳ Ｐゴシック" panose="020B0600070205080204" pitchFamily="34" charset="-128"/>
                <a:cs typeface="+mj-cs"/>
              </a:rPr>
              <a:t> </a:t>
            </a:r>
            <a:r>
              <a:rPr lang="nl-BE" altLang="fr-FR" dirty="0">
                <a:solidFill>
                  <a:srgbClr val="002060"/>
                </a:solidFill>
                <a:ea typeface="ＭＳ Ｐゴシック" panose="020B0600070205080204" pitchFamily="34" charset="-128"/>
                <a:cs typeface="+mj-cs"/>
              </a:rPr>
              <a:t>of </a:t>
            </a:r>
            <a:r>
              <a:rPr lang="nl-BE" altLang="fr-FR" dirty="0" err="1">
                <a:solidFill>
                  <a:srgbClr val="002060"/>
                </a:solidFill>
                <a:ea typeface="ＭＳ Ｐゴシック" panose="020B0600070205080204" pitchFamily="34" charset="-128"/>
                <a:cs typeface="+mj-cs"/>
              </a:rPr>
              <a:t>the</a:t>
            </a:r>
            <a:r>
              <a:rPr lang="nl-BE" altLang="fr-FR" dirty="0">
                <a:solidFill>
                  <a:srgbClr val="002060"/>
                </a:solidFill>
                <a:ea typeface="ＭＳ Ｐゴシック" panose="020B0600070205080204" pitchFamily="34" charset="-128"/>
                <a:cs typeface="+mj-cs"/>
              </a:rPr>
              <a:t> </a:t>
            </a:r>
            <a:r>
              <a:rPr lang="nl-BE" altLang="fr-FR" dirty="0" err="1">
                <a:solidFill>
                  <a:srgbClr val="002060"/>
                </a:solidFill>
                <a:ea typeface="ＭＳ Ｐゴシック" panose="020B0600070205080204" pitchFamily="34" charset="-128"/>
                <a:cs typeface="+mj-cs"/>
              </a:rPr>
              <a:t>rules</a:t>
            </a:r>
            <a:r>
              <a:rPr lang="nl-BE" altLang="fr-FR" dirty="0">
                <a:solidFill>
                  <a:srgbClr val="002060"/>
                </a:solidFill>
                <a:ea typeface="ＭＳ Ｐゴシック" panose="020B0600070205080204" pitchFamily="34" charset="-128"/>
                <a:cs typeface="+mj-cs"/>
              </a:rPr>
              <a:t> </a:t>
            </a:r>
            <a:r>
              <a:rPr lang="nl-BE" altLang="fr-FR" dirty="0" err="1">
                <a:solidFill>
                  <a:srgbClr val="002060"/>
                </a:solidFill>
                <a:ea typeface="ＭＳ Ｐゴシック" panose="020B0600070205080204" pitchFamily="34" charset="-128"/>
                <a:cs typeface="+mj-cs"/>
              </a:rPr>
              <a:t>governing</a:t>
            </a:r>
            <a:r>
              <a:rPr lang="nl-BE" altLang="fr-FR" dirty="0">
                <a:solidFill>
                  <a:srgbClr val="002060"/>
                </a:solidFill>
                <a:ea typeface="ＭＳ Ｐゴシック" panose="020B0600070205080204" pitchFamily="34" charset="-128"/>
                <a:cs typeface="+mj-cs"/>
              </a:rPr>
              <a:t> </a:t>
            </a:r>
            <a:r>
              <a:rPr lang="nl-BE" altLang="fr-FR" i="1" dirty="0" err="1">
                <a:solidFill>
                  <a:srgbClr val="002060"/>
                </a:solidFill>
                <a:ea typeface="ＭＳ Ｐゴシック" panose="020B0600070205080204" pitchFamily="34" charset="-128"/>
                <a:cs typeface="+mj-cs"/>
              </a:rPr>
              <a:t>eco</a:t>
            </a:r>
            <a:r>
              <a:rPr lang="nl-BE" altLang="fr-FR" i="1" dirty="0">
                <a:solidFill>
                  <a:srgbClr val="002060"/>
                </a:solidFill>
                <a:ea typeface="ＭＳ Ｐゴシック" panose="020B0600070205080204" pitchFamily="34" charset="-128"/>
                <a:cs typeface="+mj-cs"/>
              </a:rPr>
              <a:t>-lo-no</a:t>
            </a:r>
            <a:r>
              <a:rPr lang="nl-BE" altLang="fr-FR" dirty="0">
                <a:solidFill>
                  <a:srgbClr val="002060"/>
                </a:solidFill>
                <a:ea typeface="ＭＳ Ｐゴシック" panose="020B0600070205080204" pitchFamily="34" charset="-128"/>
                <a:cs typeface="+mj-cs"/>
              </a:rPr>
              <a:t> complex systems escaping </a:t>
            </a:r>
            <a:r>
              <a:rPr lang="nl-BE" altLang="fr-FR" dirty="0" err="1">
                <a:solidFill>
                  <a:srgbClr val="002060"/>
                </a:solidFill>
                <a:ea typeface="ＭＳ Ｐゴシック" panose="020B0600070205080204" pitchFamily="34" charset="-128"/>
                <a:cs typeface="+mj-cs"/>
              </a:rPr>
              <a:t>the</a:t>
            </a:r>
            <a:r>
              <a:rPr lang="nl-BE" altLang="fr-FR" dirty="0">
                <a:solidFill>
                  <a:srgbClr val="002060"/>
                </a:solidFill>
                <a:ea typeface="ＭＳ Ｐゴシック" panose="020B0600070205080204" pitchFamily="34" charset="-128"/>
                <a:cs typeface="+mj-cs"/>
              </a:rPr>
              <a:t> </a:t>
            </a:r>
            <a:r>
              <a:rPr lang="en-US" i="1" u="sng" dirty="0">
                <a:solidFill>
                  <a:srgbClr val="002060"/>
                </a:solidFill>
              </a:rPr>
              <a:t>restricted and too deterministic vision of Plato and neo-Cartesians </a:t>
            </a:r>
            <a:endParaRPr lang="nl-BE" altLang="fr-FR" dirty="0">
              <a:solidFill>
                <a:srgbClr val="002060"/>
              </a:solidFill>
              <a:ea typeface="ＭＳ Ｐゴシック" panose="020B0600070205080204" pitchFamily="34" charset="-128"/>
              <a:cs typeface="+mj-cs"/>
            </a:endParaRPr>
          </a:p>
          <a:p>
            <a:pPr marL="538163" indent="-269875"/>
            <a:r>
              <a:rPr lang="nl-BE" dirty="0">
                <a:solidFill>
                  <a:srgbClr val="002060"/>
                </a:solidFill>
                <a:ea typeface="ＭＳ Ｐゴシック" panose="020B0600070205080204" pitchFamily="34" charset="-128"/>
                <a:cs typeface="+mj-cs"/>
              </a:rPr>
              <a:t>Towards </a:t>
            </a:r>
            <a:r>
              <a:rPr lang="nl-BE" b="1" u="sng" dirty="0" err="1">
                <a:solidFill>
                  <a:srgbClr val="002060"/>
                </a:solidFill>
                <a:ea typeface="ＭＳ Ｐゴシック" panose="020B0600070205080204" pitchFamily="34" charset="-128"/>
                <a:cs typeface="+mj-cs"/>
              </a:rPr>
              <a:t>the</a:t>
            </a:r>
            <a:r>
              <a:rPr lang="nl-BE" b="1" u="sng" dirty="0">
                <a:solidFill>
                  <a:srgbClr val="002060"/>
                </a:solidFill>
                <a:ea typeface="ＭＳ Ｐゴシック" panose="020B0600070205080204" pitchFamily="34" charset="-128"/>
                <a:cs typeface="+mj-cs"/>
              </a:rPr>
              <a:t> </a:t>
            </a:r>
            <a:r>
              <a:rPr lang="nl-BE" b="1" u="sng" dirty="0" err="1">
                <a:solidFill>
                  <a:srgbClr val="002060"/>
                </a:solidFill>
                <a:ea typeface="ＭＳ Ｐゴシック" panose="020B0600070205080204" pitchFamily="34" charset="-128"/>
                <a:cs typeface="+mj-cs"/>
              </a:rPr>
              <a:t>better</a:t>
            </a:r>
            <a:r>
              <a:rPr lang="nl-BE" b="1" u="sng" dirty="0">
                <a:solidFill>
                  <a:srgbClr val="002060"/>
                </a:solidFill>
                <a:ea typeface="ＭＳ Ｐゴシック" panose="020B0600070205080204" pitchFamily="34" charset="-128"/>
                <a:cs typeface="+mj-cs"/>
              </a:rPr>
              <a:t> </a:t>
            </a:r>
            <a:r>
              <a:rPr lang="nl-BE" b="1" u="sng" dirty="0" err="1">
                <a:solidFill>
                  <a:srgbClr val="002060"/>
                </a:solidFill>
                <a:ea typeface="ＭＳ Ｐゴシック" panose="020B0600070205080204" pitchFamily="34" charset="-128"/>
                <a:cs typeface="+mj-cs"/>
              </a:rPr>
              <a:t>integration</a:t>
            </a:r>
            <a:r>
              <a:rPr lang="nl-BE" b="1" u="sng" dirty="0">
                <a:solidFill>
                  <a:srgbClr val="002060"/>
                </a:solidFill>
                <a:ea typeface="ＭＳ Ｐゴシック" panose="020B0600070205080204" pitchFamily="34" charset="-128"/>
                <a:cs typeface="+mj-cs"/>
              </a:rPr>
              <a:t> of </a:t>
            </a:r>
            <a:r>
              <a:rPr lang="nl-BE" b="1" u="sng" dirty="0" err="1">
                <a:solidFill>
                  <a:srgbClr val="002060"/>
                </a:solidFill>
                <a:ea typeface="ＭＳ Ｐゴシック" panose="020B0600070205080204" pitchFamily="34" charset="-128"/>
                <a:cs typeface="+mj-cs"/>
              </a:rPr>
              <a:t>the</a:t>
            </a:r>
            <a:r>
              <a:rPr lang="nl-BE" b="1" u="sng" dirty="0">
                <a:solidFill>
                  <a:srgbClr val="002060"/>
                </a:solidFill>
                <a:ea typeface="ＭＳ Ｐゴシック" panose="020B0600070205080204" pitchFamily="34" charset="-128"/>
                <a:cs typeface="+mj-cs"/>
              </a:rPr>
              <a:t> </a:t>
            </a:r>
            <a:r>
              <a:rPr lang="nl-BE" b="1" u="sng" dirty="0" err="1">
                <a:solidFill>
                  <a:srgbClr val="002060"/>
                </a:solidFill>
                <a:ea typeface="ＭＳ Ｐゴシック" panose="020B0600070205080204" pitchFamily="34" charset="-128"/>
                <a:cs typeface="+mj-cs"/>
              </a:rPr>
              <a:t>systemic</a:t>
            </a:r>
            <a:r>
              <a:rPr lang="nl-BE" b="1" u="sng" dirty="0">
                <a:solidFill>
                  <a:srgbClr val="002060"/>
                </a:solidFill>
                <a:ea typeface="ＭＳ Ｐゴシック" panose="020B0600070205080204" pitchFamily="34" charset="-128"/>
                <a:cs typeface="+mj-cs"/>
              </a:rPr>
              <a:t> </a:t>
            </a:r>
            <a:r>
              <a:rPr lang="nl-BE" b="1" u="sng" dirty="0" err="1">
                <a:solidFill>
                  <a:srgbClr val="002060"/>
                </a:solidFill>
                <a:ea typeface="ＭＳ Ｐゴシック" panose="020B0600070205080204" pitchFamily="34" charset="-128"/>
                <a:cs typeface="+mj-cs"/>
              </a:rPr>
              <a:t>dimension</a:t>
            </a:r>
            <a:r>
              <a:rPr lang="nl-BE" dirty="0">
                <a:solidFill>
                  <a:srgbClr val="002060"/>
                </a:solidFill>
                <a:ea typeface="ＭＳ Ｐゴシック" panose="020B0600070205080204" pitchFamily="34" charset="-128"/>
                <a:cs typeface="+mj-cs"/>
              </a:rPr>
              <a:t>, </a:t>
            </a:r>
            <a:r>
              <a:rPr lang="nl-BE" dirty="0" err="1">
                <a:solidFill>
                  <a:srgbClr val="002060"/>
                </a:solidFill>
                <a:ea typeface="ＭＳ Ｐゴシック" panose="020B0600070205080204" pitchFamily="34" charset="-128"/>
                <a:cs typeface="+mj-cs"/>
              </a:rPr>
              <a:t>from</a:t>
            </a:r>
            <a:r>
              <a:rPr lang="nl-BE" dirty="0">
                <a:solidFill>
                  <a:srgbClr val="002060"/>
                </a:solidFill>
                <a:ea typeface="ＭＳ Ｐゴシック" panose="020B0600070205080204" pitchFamily="34" charset="-128"/>
                <a:cs typeface="+mj-cs"/>
              </a:rPr>
              <a:t>  </a:t>
            </a:r>
            <a:r>
              <a:rPr lang="nl-BE" dirty="0" err="1">
                <a:solidFill>
                  <a:srgbClr val="002060"/>
                </a:solidFill>
                <a:ea typeface="ＭＳ Ｐゴシック" panose="020B0600070205080204" pitchFamily="34" charset="-128"/>
                <a:cs typeface="+mj-cs"/>
              </a:rPr>
              <a:t>education</a:t>
            </a:r>
            <a:r>
              <a:rPr lang="nl-BE" dirty="0">
                <a:solidFill>
                  <a:srgbClr val="002060"/>
                </a:solidFill>
                <a:ea typeface="ＭＳ Ｐゴシック" panose="020B0600070205080204" pitchFamily="34" charset="-128"/>
                <a:cs typeface="+mj-cs"/>
              </a:rPr>
              <a:t> </a:t>
            </a:r>
            <a:r>
              <a:rPr lang="nl-BE" dirty="0" err="1">
                <a:solidFill>
                  <a:srgbClr val="002060"/>
                </a:solidFill>
                <a:ea typeface="ＭＳ Ｐゴシック" panose="020B0600070205080204" pitchFamily="34" charset="-128"/>
                <a:cs typeface="+mj-cs"/>
              </a:rPr>
              <a:t>and</a:t>
            </a:r>
            <a:r>
              <a:rPr lang="nl-BE" dirty="0">
                <a:solidFill>
                  <a:srgbClr val="002060"/>
                </a:solidFill>
                <a:ea typeface="ＭＳ Ｐゴシック" panose="020B0600070205080204" pitchFamily="34" charset="-128"/>
                <a:cs typeface="+mj-cs"/>
              </a:rPr>
              <a:t> </a:t>
            </a:r>
            <a:r>
              <a:rPr lang="nl-BE" dirty="0" err="1">
                <a:solidFill>
                  <a:srgbClr val="002060"/>
                </a:solidFill>
                <a:ea typeface="ＭＳ Ｐゴシック" panose="020B0600070205080204" pitchFamily="34" charset="-128"/>
                <a:cs typeface="+mj-cs"/>
              </a:rPr>
              <a:t>trainings</a:t>
            </a:r>
            <a:r>
              <a:rPr lang="nl-BE" dirty="0">
                <a:solidFill>
                  <a:srgbClr val="002060"/>
                </a:solidFill>
                <a:ea typeface="ＭＳ Ｐゴシック" panose="020B0600070205080204" pitchFamily="34" charset="-128"/>
                <a:cs typeface="+mj-cs"/>
              </a:rPr>
              <a:t> </a:t>
            </a:r>
            <a:r>
              <a:rPr lang="nl-BE" dirty="0" err="1">
                <a:solidFill>
                  <a:srgbClr val="002060"/>
                </a:solidFill>
                <a:ea typeface="ＭＳ Ｐゴシック" panose="020B0600070205080204" pitchFamily="34" charset="-128"/>
                <a:cs typeface="+mj-cs"/>
              </a:rPr>
              <a:t>to</a:t>
            </a:r>
            <a:r>
              <a:rPr lang="nl-BE" dirty="0">
                <a:solidFill>
                  <a:srgbClr val="002060"/>
                </a:solidFill>
                <a:ea typeface="ＭＳ Ｐゴシック" panose="020B0600070205080204" pitchFamily="34" charset="-128"/>
                <a:cs typeface="+mj-cs"/>
              </a:rPr>
              <a:t> </a:t>
            </a:r>
            <a:r>
              <a:rPr lang="nl-BE" dirty="0" err="1">
                <a:solidFill>
                  <a:srgbClr val="002060"/>
                </a:solidFill>
                <a:ea typeface="ＭＳ Ｐゴシック" panose="020B0600070205080204" pitchFamily="34" charset="-128"/>
                <a:cs typeface="+mj-cs"/>
              </a:rPr>
              <a:t>methods</a:t>
            </a:r>
            <a:r>
              <a:rPr lang="nl-BE" dirty="0">
                <a:solidFill>
                  <a:srgbClr val="002060"/>
                </a:solidFill>
                <a:ea typeface="ＭＳ Ｐゴシック" panose="020B0600070205080204" pitchFamily="34" charset="-128"/>
                <a:cs typeface="+mj-cs"/>
              </a:rPr>
              <a:t> </a:t>
            </a:r>
            <a:r>
              <a:rPr lang="nl-BE" dirty="0" err="1">
                <a:solidFill>
                  <a:srgbClr val="002060"/>
                </a:solidFill>
                <a:ea typeface="ＭＳ Ｐゴシック" panose="020B0600070205080204" pitchFamily="34" charset="-128"/>
                <a:cs typeface="+mj-cs"/>
              </a:rPr>
              <a:t>and</a:t>
            </a:r>
            <a:r>
              <a:rPr lang="nl-BE" dirty="0">
                <a:solidFill>
                  <a:srgbClr val="002060"/>
                </a:solidFill>
                <a:ea typeface="ＭＳ Ｐゴシック" panose="020B0600070205080204" pitchFamily="34" charset="-128"/>
                <a:cs typeface="+mj-cs"/>
              </a:rPr>
              <a:t> </a:t>
            </a:r>
            <a:r>
              <a:rPr lang="nl-BE" dirty="0" err="1">
                <a:solidFill>
                  <a:srgbClr val="002060"/>
                </a:solidFill>
                <a:ea typeface="ＭＳ Ｐゴシック" panose="020B0600070205080204" pitchFamily="34" charset="-128"/>
                <a:cs typeface="+mj-cs"/>
              </a:rPr>
              <a:t>practices</a:t>
            </a:r>
            <a:r>
              <a:rPr lang="nl-BE" dirty="0">
                <a:solidFill>
                  <a:srgbClr val="002060"/>
                </a:solidFill>
                <a:ea typeface="ＭＳ Ｐゴシック" panose="020B0600070205080204" pitchFamily="34" charset="-128"/>
                <a:cs typeface="+mj-cs"/>
              </a:rPr>
              <a:t>;</a:t>
            </a:r>
          </a:p>
          <a:p>
            <a:pPr marL="538163" indent="-269875"/>
            <a:r>
              <a:rPr lang="fr-BE" dirty="0" err="1">
                <a:solidFill>
                  <a:srgbClr val="002060"/>
                </a:solidFill>
                <a:ea typeface="+mj-ea"/>
                <a:cs typeface="+mj-cs"/>
              </a:rPr>
              <a:t>Towards</a:t>
            </a:r>
            <a:r>
              <a:rPr lang="fr-BE" dirty="0">
                <a:solidFill>
                  <a:srgbClr val="002060"/>
                </a:solidFill>
                <a:ea typeface="+mj-ea"/>
                <a:cs typeface="+mj-cs"/>
              </a:rPr>
              <a:t> </a:t>
            </a:r>
            <a:r>
              <a:rPr lang="fr-BE" dirty="0" err="1">
                <a:solidFill>
                  <a:srgbClr val="002060"/>
                </a:solidFill>
                <a:ea typeface="+mj-ea"/>
                <a:cs typeface="+mj-cs"/>
              </a:rPr>
              <a:t>also</a:t>
            </a:r>
            <a:r>
              <a:rPr lang="fr-BE" dirty="0">
                <a:solidFill>
                  <a:srgbClr val="002060"/>
                </a:solidFill>
                <a:ea typeface="+mj-ea"/>
                <a:cs typeface="+mj-cs"/>
              </a:rPr>
              <a:t> </a:t>
            </a:r>
            <a:r>
              <a:rPr lang="fr-BE" dirty="0" err="1">
                <a:solidFill>
                  <a:srgbClr val="002060"/>
                </a:solidFill>
                <a:ea typeface="+mj-ea"/>
                <a:cs typeface="+mj-cs"/>
              </a:rPr>
              <a:t>extended</a:t>
            </a:r>
            <a:r>
              <a:rPr lang="fr-BE" dirty="0">
                <a:solidFill>
                  <a:srgbClr val="002060"/>
                </a:solidFill>
                <a:ea typeface="+mj-ea"/>
                <a:cs typeface="+mj-cs"/>
              </a:rPr>
              <a:t> </a:t>
            </a:r>
            <a:r>
              <a:rPr lang="fr-BE" b="1" u="sng" dirty="0" err="1">
                <a:solidFill>
                  <a:srgbClr val="002060"/>
                </a:solidFill>
                <a:ea typeface="+mj-ea"/>
                <a:cs typeface="+mj-cs"/>
              </a:rPr>
              <a:t>Ethics</a:t>
            </a:r>
            <a:r>
              <a:rPr lang="fr-BE" b="1" u="sng" dirty="0">
                <a:solidFill>
                  <a:srgbClr val="002060"/>
                </a:solidFill>
                <a:ea typeface="+mj-ea"/>
                <a:cs typeface="+mj-cs"/>
              </a:rPr>
              <a:t> and </a:t>
            </a:r>
            <a:r>
              <a:rPr lang="fr-BE" b="1" u="sng" dirty="0" err="1">
                <a:solidFill>
                  <a:srgbClr val="002060"/>
                </a:solidFill>
                <a:ea typeface="+mj-ea"/>
                <a:cs typeface="+mj-cs"/>
              </a:rPr>
              <a:t>Governance</a:t>
            </a:r>
            <a:r>
              <a:rPr lang="fr-BE" b="1" u="sng" dirty="0">
                <a:solidFill>
                  <a:srgbClr val="002060"/>
                </a:solidFill>
                <a:ea typeface="+mj-ea"/>
                <a:cs typeface="+mj-cs"/>
              </a:rPr>
              <a:t> </a:t>
            </a:r>
            <a:r>
              <a:rPr lang="fr-BE" b="1" u="sng" dirty="0" err="1">
                <a:solidFill>
                  <a:srgbClr val="002060"/>
                </a:solidFill>
                <a:ea typeface="+mj-ea"/>
                <a:cs typeface="+mj-cs"/>
              </a:rPr>
              <a:t>principles</a:t>
            </a:r>
            <a:r>
              <a:rPr lang="fr-BE" u="sng" dirty="0">
                <a:solidFill>
                  <a:srgbClr val="002060"/>
                </a:solidFill>
                <a:ea typeface="+mj-ea"/>
                <a:cs typeface="+mj-cs"/>
              </a:rPr>
              <a:t>.</a:t>
            </a:r>
            <a:endParaRPr lang="fr-BE" dirty="0">
              <a:solidFill>
                <a:srgbClr val="002060"/>
              </a:solidFill>
              <a:ea typeface="+mj-ea"/>
              <a:cs typeface="+mj-cs"/>
            </a:endParaRPr>
          </a:p>
          <a:p>
            <a:pPr marL="0" lvl="0" indent="0" defTabSz="914400">
              <a:spcBef>
                <a:spcPts val="0"/>
              </a:spcBef>
              <a:buClrTx/>
              <a:buNone/>
            </a:pPr>
            <a:endParaRPr lang="en-US" dirty="0">
              <a:solidFill>
                <a:srgbClr val="002060"/>
              </a:solidFill>
            </a:endParaRPr>
          </a:p>
          <a:p>
            <a:pPr marL="0" lvl="0" indent="0" defTabSz="914400">
              <a:spcBef>
                <a:spcPts val="0"/>
              </a:spcBef>
              <a:buClrTx/>
              <a:buNone/>
            </a:pPr>
            <a:endParaRPr lang="fr-BE" u="sng" dirty="0">
              <a:solidFill>
                <a:prstClr val="black"/>
              </a:solidFill>
            </a:endParaRPr>
          </a:p>
          <a:p>
            <a:endParaRPr lang="fr-BE" sz="2000" dirty="0">
              <a:solidFill>
                <a:srgbClr val="002060"/>
              </a:solidFill>
            </a:endParaRPr>
          </a:p>
        </p:txBody>
      </p:sp>
      <p:pic>
        <p:nvPicPr>
          <p:cNvPr id="5" name="Picture 11" descr="brain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90304" y="5085597"/>
            <a:ext cx="1740801" cy="1492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stretch>
            <a:fillRect/>
          </a:stretch>
        </p:blipFill>
        <p:spPr>
          <a:xfrm>
            <a:off x="10515600" y="85662"/>
            <a:ext cx="1519921" cy="1525377"/>
          </a:xfrm>
          <a:prstGeom prst="rect">
            <a:avLst/>
          </a:prstGeom>
        </p:spPr>
      </p:pic>
      <p:sp>
        <p:nvSpPr>
          <p:cNvPr id="4" name="Flèche courbée vers le bas 3"/>
          <p:cNvSpPr/>
          <p:nvPr/>
        </p:nvSpPr>
        <p:spPr>
          <a:xfrm>
            <a:off x="5711543" y="4924730"/>
            <a:ext cx="541867" cy="3217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7" name="Flèche courbée vers le bas 6"/>
          <p:cNvSpPr/>
          <p:nvPr/>
        </p:nvSpPr>
        <p:spPr>
          <a:xfrm rot="11042143">
            <a:off x="5711542" y="6417489"/>
            <a:ext cx="541867" cy="3217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19917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0782" y="73986"/>
            <a:ext cx="9589030" cy="1280890"/>
          </a:xfrm>
        </p:spPr>
        <p:txBody>
          <a:bodyPr>
            <a:normAutofit/>
          </a:bodyPr>
          <a:lstStyle/>
          <a:p>
            <a:r>
              <a:rPr lang="nl-BE" altLang="fr-FR" sz="2800" dirty="0" err="1">
                <a:solidFill>
                  <a:srgbClr val="002060"/>
                </a:solidFill>
                <a:ea typeface="ＭＳ Ｐゴシック" panose="020B0600070205080204" pitchFamily="34" charset="-128"/>
              </a:rPr>
              <a:t>Towards</a:t>
            </a:r>
            <a:r>
              <a:rPr lang="nl-BE" altLang="fr-FR" sz="2800" dirty="0">
                <a:solidFill>
                  <a:srgbClr val="002060"/>
                </a:solidFill>
                <a:ea typeface="ＭＳ Ｐゴシック" panose="020B0600070205080204" pitchFamily="34" charset="-128"/>
              </a:rPr>
              <a:t> </a:t>
            </a:r>
            <a:r>
              <a:rPr lang="nl-BE" altLang="fr-FR" sz="2800" dirty="0" err="1">
                <a:solidFill>
                  <a:srgbClr val="002060"/>
                </a:solidFill>
                <a:ea typeface="ＭＳ Ｐゴシック" panose="020B0600070205080204" pitchFamily="34" charset="-128"/>
              </a:rPr>
              <a:t>the</a:t>
            </a:r>
            <a:r>
              <a:rPr lang="nl-BE" altLang="fr-FR" sz="2800" dirty="0">
                <a:solidFill>
                  <a:srgbClr val="002060"/>
                </a:solidFill>
                <a:ea typeface="ＭＳ Ｐゴシック" panose="020B0600070205080204" pitchFamily="34" charset="-128"/>
              </a:rPr>
              <a:t> </a:t>
            </a:r>
            <a:r>
              <a:rPr lang="nl-BE" altLang="fr-FR" sz="2800" dirty="0" err="1">
                <a:solidFill>
                  <a:srgbClr val="002060"/>
                </a:solidFill>
                <a:ea typeface="ＭＳ Ｐゴシック" panose="020B0600070205080204" pitchFamily="34" charset="-128"/>
              </a:rPr>
              <a:t>better</a:t>
            </a:r>
            <a:r>
              <a:rPr lang="nl-BE" altLang="fr-FR" sz="2800" dirty="0">
                <a:solidFill>
                  <a:srgbClr val="002060"/>
                </a:solidFill>
                <a:ea typeface="ＭＳ Ｐゴシック" panose="020B0600070205080204" pitchFamily="34" charset="-128"/>
              </a:rPr>
              <a:t> </a:t>
            </a:r>
            <a:r>
              <a:rPr lang="nl-BE" altLang="fr-FR" sz="2800" dirty="0" err="1">
                <a:solidFill>
                  <a:srgbClr val="002060"/>
                </a:solidFill>
                <a:ea typeface="ＭＳ Ｐゴシック" panose="020B0600070205080204" pitchFamily="34" charset="-128"/>
              </a:rPr>
              <a:t>integration</a:t>
            </a:r>
            <a:r>
              <a:rPr lang="nl-BE" altLang="fr-FR" sz="2800" dirty="0">
                <a:solidFill>
                  <a:srgbClr val="002060"/>
                </a:solidFill>
                <a:ea typeface="ＭＳ Ｐゴシック" panose="020B0600070205080204" pitchFamily="34" charset="-128"/>
              </a:rPr>
              <a:t> of </a:t>
            </a:r>
            <a:r>
              <a:rPr lang="nl-BE" altLang="fr-FR" sz="2800" dirty="0" err="1">
                <a:solidFill>
                  <a:srgbClr val="002060"/>
                </a:solidFill>
                <a:ea typeface="ＭＳ Ｐゴシック" panose="020B0600070205080204" pitchFamily="34" charset="-128"/>
              </a:rPr>
              <a:t>the</a:t>
            </a:r>
            <a:r>
              <a:rPr lang="nl-BE" altLang="fr-FR" sz="2800" dirty="0">
                <a:solidFill>
                  <a:srgbClr val="002060"/>
                </a:solidFill>
                <a:ea typeface="ＭＳ Ｐゴシック" panose="020B0600070205080204" pitchFamily="34" charset="-128"/>
              </a:rPr>
              <a:t> </a:t>
            </a:r>
            <a:r>
              <a:rPr lang="nl-BE" altLang="fr-FR" sz="2800" dirty="0" err="1">
                <a:solidFill>
                  <a:srgbClr val="002060"/>
                </a:solidFill>
                <a:ea typeface="ＭＳ Ｐゴシック" panose="020B0600070205080204" pitchFamily="34" charset="-128"/>
              </a:rPr>
              <a:t>dissipative</a:t>
            </a:r>
            <a:r>
              <a:rPr lang="nl-BE" altLang="fr-FR" sz="2800" dirty="0">
                <a:solidFill>
                  <a:srgbClr val="002060"/>
                </a:solidFill>
                <a:ea typeface="ＭＳ Ｐゴシック" panose="020B0600070205080204" pitchFamily="34" charset="-128"/>
              </a:rPr>
              <a:t>   “</a:t>
            </a:r>
            <a:r>
              <a:rPr lang="nl-BE" altLang="fr-FR" sz="2800" i="1" dirty="0">
                <a:solidFill>
                  <a:srgbClr val="002060"/>
                </a:solidFill>
                <a:ea typeface="ＭＳ Ｐゴシック" panose="020B0600070205080204" pitchFamily="34" charset="-128"/>
              </a:rPr>
              <a:t>raison </a:t>
            </a:r>
            <a:r>
              <a:rPr lang="nl-BE" altLang="fr-FR" sz="2800" i="1" dirty="0" err="1">
                <a:solidFill>
                  <a:srgbClr val="002060"/>
                </a:solidFill>
                <a:ea typeface="ＭＳ Ｐゴシック" panose="020B0600070205080204" pitchFamily="34" charset="-128"/>
              </a:rPr>
              <a:t>d’être</a:t>
            </a:r>
            <a:r>
              <a:rPr lang="nl-BE" altLang="fr-FR" sz="2800" i="1" dirty="0">
                <a:solidFill>
                  <a:srgbClr val="002060"/>
                </a:solidFill>
                <a:ea typeface="ＭＳ Ｐゴシック" panose="020B0600070205080204" pitchFamily="34" charset="-128"/>
              </a:rPr>
              <a:t> </a:t>
            </a:r>
            <a:r>
              <a:rPr lang="nl-BE" altLang="fr-FR" sz="2800" dirty="0">
                <a:solidFill>
                  <a:srgbClr val="002060"/>
                </a:solidFill>
                <a:ea typeface="ＭＳ Ｐゴシック" panose="020B0600070205080204" pitchFamily="34" charset="-128"/>
              </a:rPr>
              <a:t>“ of </a:t>
            </a:r>
            <a:r>
              <a:rPr lang="nl-BE" altLang="fr-FR" sz="2800" dirty="0" err="1">
                <a:solidFill>
                  <a:srgbClr val="002060"/>
                </a:solidFill>
                <a:ea typeface="ＭＳ Ｐゴシック" panose="020B0600070205080204" pitchFamily="34" charset="-128"/>
              </a:rPr>
              <a:t>any</a:t>
            </a:r>
            <a:r>
              <a:rPr lang="nl-BE" altLang="fr-FR" sz="2800" dirty="0">
                <a:solidFill>
                  <a:srgbClr val="002060"/>
                </a:solidFill>
                <a:ea typeface="ＭＳ Ｐゴシック" panose="020B0600070205080204" pitchFamily="34" charset="-128"/>
              </a:rPr>
              <a:t> complex system </a:t>
            </a:r>
            <a:endParaRPr lang="fr-BE" sz="2800" dirty="0"/>
          </a:p>
        </p:txBody>
      </p:sp>
      <p:sp>
        <p:nvSpPr>
          <p:cNvPr id="3" name="Espace réservé du contenu 2"/>
          <p:cNvSpPr>
            <a:spLocks noGrp="1"/>
          </p:cNvSpPr>
          <p:nvPr>
            <p:ph idx="1"/>
          </p:nvPr>
        </p:nvSpPr>
        <p:spPr>
          <a:xfrm>
            <a:off x="965201" y="1295948"/>
            <a:ext cx="10679952" cy="3309920"/>
          </a:xfrm>
        </p:spPr>
        <p:txBody>
          <a:bodyPr>
            <a:normAutofit fontScale="92500" lnSpcReduction="10000"/>
          </a:bodyPr>
          <a:lstStyle/>
          <a:p>
            <a:pPr marL="0" indent="0" algn="ctr">
              <a:buNone/>
            </a:pPr>
            <a:r>
              <a:rPr lang="en-US" sz="2400" b="1" i="1" dirty="0">
                <a:solidFill>
                  <a:srgbClr val="002060"/>
                </a:solidFill>
              </a:rPr>
              <a:t>   "To those who descend into the same rivers                                                 always arise other and other waters. “</a:t>
            </a:r>
          </a:p>
          <a:p>
            <a:pPr marL="0" indent="0">
              <a:lnSpc>
                <a:spcPct val="120000"/>
              </a:lnSpc>
              <a:buNone/>
            </a:pPr>
            <a:r>
              <a:rPr lang="en-US" sz="2400" dirty="0">
                <a:solidFill>
                  <a:srgbClr val="002060"/>
                </a:solidFill>
              </a:rPr>
              <a:t>Heraclitus, had also already anticipated the (</a:t>
            </a:r>
            <a:r>
              <a:rPr lang="en-US" sz="2400" i="1" dirty="0">
                <a:solidFill>
                  <a:srgbClr val="002060"/>
                </a:solidFill>
              </a:rPr>
              <a:t>thermodynamic</a:t>
            </a:r>
            <a:r>
              <a:rPr lang="en-US" sz="2400" dirty="0">
                <a:solidFill>
                  <a:srgbClr val="002060"/>
                </a:solidFill>
              </a:rPr>
              <a:t>) principles now established that characterize </a:t>
            </a:r>
            <a:r>
              <a:rPr lang="en-US" sz="2400" u="sng" dirty="0">
                <a:solidFill>
                  <a:srgbClr val="002060"/>
                </a:solidFill>
              </a:rPr>
              <a:t>the emergence of any “organized” system</a:t>
            </a:r>
            <a:r>
              <a:rPr lang="en-US" sz="2400" dirty="0">
                <a:solidFill>
                  <a:srgbClr val="002060"/>
                </a:solidFill>
              </a:rPr>
              <a:t>:    </a:t>
            </a:r>
            <a:r>
              <a:rPr lang="en-US" sz="2400" b="1" dirty="0">
                <a:solidFill>
                  <a:srgbClr val="002060"/>
                </a:solidFill>
              </a:rPr>
              <a:t>                          </a:t>
            </a:r>
          </a:p>
          <a:p>
            <a:pPr marL="0" indent="0" algn="ctr">
              <a:lnSpc>
                <a:spcPct val="120000"/>
              </a:lnSpc>
              <a:buNone/>
            </a:pPr>
            <a:r>
              <a:rPr lang="en-US" sz="2400" b="1" dirty="0">
                <a:solidFill>
                  <a:srgbClr val="002060"/>
                </a:solidFill>
              </a:rPr>
              <a:t> </a:t>
            </a:r>
            <a:r>
              <a:rPr lang="en-US" sz="2400" b="1" u="sng" dirty="0">
                <a:solidFill>
                  <a:srgbClr val="002060"/>
                </a:solidFill>
              </a:rPr>
              <a:t>the </a:t>
            </a:r>
            <a:r>
              <a:rPr lang="en-US" sz="2400" b="1" u="sng" dirty="0" err="1">
                <a:solidFill>
                  <a:srgbClr val="002060"/>
                </a:solidFill>
              </a:rPr>
              <a:t>maximalization</a:t>
            </a:r>
            <a:r>
              <a:rPr lang="en-US" sz="2400" b="1" u="sng" dirty="0">
                <a:solidFill>
                  <a:srgbClr val="002060"/>
                </a:solidFill>
              </a:rPr>
              <a:t> of energy dissipation states resulting                                from local </a:t>
            </a:r>
            <a:r>
              <a:rPr lang="en-US" sz="2400" b="1" u="sng" dirty="0" err="1">
                <a:solidFill>
                  <a:srgbClr val="002060"/>
                </a:solidFill>
              </a:rPr>
              <a:t>irreductible</a:t>
            </a:r>
            <a:r>
              <a:rPr lang="en-US" sz="2400" b="1" u="sng" dirty="0">
                <a:solidFill>
                  <a:srgbClr val="002060"/>
                </a:solidFill>
              </a:rPr>
              <a:t> dynamic equilibria between ‘symbiotic forces</a:t>
            </a:r>
            <a:r>
              <a:rPr lang="en-US" sz="2400" b="1" dirty="0">
                <a:solidFill>
                  <a:srgbClr val="002060"/>
                </a:solidFill>
              </a:rPr>
              <a:t>“.</a:t>
            </a:r>
            <a:r>
              <a:rPr lang="en-US" sz="2400" b="1" u="sng" dirty="0">
                <a:solidFill>
                  <a:srgbClr val="002060"/>
                </a:solidFill>
              </a:rPr>
              <a:t> </a:t>
            </a:r>
            <a:r>
              <a:rPr lang="en-US" sz="2400" dirty="0">
                <a:solidFill>
                  <a:srgbClr val="002060"/>
                </a:solidFill>
              </a:rPr>
              <a:t>                                            </a:t>
            </a:r>
          </a:p>
          <a:p>
            <a:pPr marL="0" indent="0">
              <a:lnSpc>
                <a:spcPct val="120000"/>
              </a:lnSpc>
              <a:buNone/>
            </a:pPr>
            <a:r>
              <a:rPr lang="en-US" sz="2400" dirty="0">
                <a:solidFill>
                  <a:srgbClr val="002060"/>
                </a:solidFill>
              </a:rPr>
              <a:t>This from the </a:t>
            </a:r>
            <a:r>
              <a:rPr lang="en-US" sz="2400" i="1" u="sng" dirty="0">
                <a:solidFill>
                  <a:srgbClr val="002060"/>
                </a:solidFill>
              </a:rPr>
              <a:t>simple cyclone </a:t>
            </a:r>
            <a:r>
              <a:rPr lang="en-US" sz="2400" dirty="0">
                <a:solidFill>
                  <a:srgbClr val="002060"/>
                </a:solidFill>
              </a:rPr>
              <a:t>to the </a:t>
            </a:r>
            <a:r>
              <a:rPr lang="en-US" sz="2400" i="1" dirty="0">
                <a:solidFill>
                  <a:srgbClr val="002060"/>
                </a:solidFill>
              </a:rPr>
              <a:t>most sophisticated </a:t>
            </a:r>
            <a:r>
              <a:rPr lang="en-US" sz="2400" i="1" u="sng" dirty="0">
                <a:solidFill>
                  <a:srgbClr val="002060"/>
                </a:solidFill>
              </a:rPr>
              <a:t>ecological and socio-economic system</a:t>
            </a:r>
            <a:r>
              <a:rPr lang="en-US" sz="2400" u="sng" dirty="0">
                <a:solidFill>
                  <a:srgbClr val="002060"/>
                </a:solidFill>
              </a:rPr>
              <a:t>s</a:t>
            </a:r>
            <a:r>
              <a:rPr lang="en-US" sz="2200" dirty="0">
                <a:solidFill>
                  <a:srgbClr val="002060"/>
                </a:solidFill>
              </a:rPr>
              <a:t>.</a:t>
            </a:r>
            <a:endParaRPr lang="fr-BE" dirty="0">
              <a:solidFill>
                <a:srgbClr val="002060"/>
              </a:solidFill>
            </a:endParaRPr>
          </a:p>
        </p:txBody>
      </p:sp>
      <p:pic>
        <p:nvPicPr>
          <p:cNvPr id="7" name="Imag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12216" y="4654140"/>
            <a:ext cx="1686960" cy="190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8500" y="4724786"/>
            <a:ext cx="1528018" cy="1678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9" name="Imag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7866" y="4629844"/>
            <a:ext cx="1485805" cy="1767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0" name="Image 2"/>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72845" y="4683337"/>
            <a:ext cx="1689928" cy="168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ANd9GcTCLHWieT8fQ-bn0ZPDTvNo5esoOP_Vw5dDxJ4J0aQ5rwhmUy4eqA"/>
          <p:cNvPicPr>
            <a:picLocks noChangeAspect="1" noChangeArrowheads="1"/>
          </p:cNvPicPr>
          <p:nvPr/>
        </p:nvPicPr>
        <p:blipFill>
          <a:blip r:embed="rId6" cstate="print"/>
          <a:srcRect/>
          <a:stretch>
            <a:fillRect/>
          </a:stretch>
        </p:blipFill>
        <p:spPr bwMode="auto">
          <a:xfrm>
            <a:off x="8982863" y="4654140"/>
            <a:ext cx="1443883" cy="1719125"/>
          </a:xfrm>
          <a:prstGeom prst="rect">
            <a:avLst/>
          </a:prstGeom>
          <a:noFill/>
          <a:ln w="9525">
            <a:noFill/>
            <a:miter lim="800000"/>
            <a:headEnd/>
            <a:tailEnd/>
          </a:ln>
        </p:spPr>
      </p:pic>
    </p:spTree>
    <p:extLst>
      <p:ext uri="{BB962C8B-B14F-4D97-AF65-F5344CB8AC3E}">
        <p14:creationId xmlns:p14="http://schemas.microsoft.com/office/powerpoint/2010/main" val="308971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0133" y="234644"/>
            <a:ext cx="9567334" cy="1280890"/>
          </a:xfrm>
        </p:spPr>
        <p:txBody>
          <a:bodyPr>
            <a:normAutofit/>
          </a:bodyPr>
          <a:lstStyle/>
          <a:p>
            <a:r>
              <a:rPr lang="fr-BE" sz="2800" dirty="0">
                <a:solidFill>
                  <a:srgbClr val="002060"/>
                </a:solidFill>
              </a:rPr>
              <a:t>The importance of </a:t>
            </a:r>
            <a:r>
              <a:rPr lang="fr-BE" sz="2800" i="1" dirty="0" err="1">
                <a:solidFill>
                  <a:srgbClr val="002060"/>
                </a:solidFill>
              </a:rPr>
              <a:t>Ethics</a:t>
            </a:r>
            <a:r>
              <a:rPr lang="fr-BE" sz="2800" dirty="0">
                <a:solidFill>
                  <a:srgbClr val="002060"/>
                </a:solidFill>
              </a:rPr>
              <a:t> and </a:t>
            </a:r>
            <a:r>
              <a:rPr lang="fr-BE" sz="2800" i="1" dirty="0" err="1">
                <a:solidFill>
                  <a:srgbClr val="002060"/>
                </a:solidFill>
              </a:rPr>
              <a:t>Governance</a:t>
            </a:r>
            <a:r>
              <a:rPr lang="fr-BE" sz="2800" dirty="0">
                <a:solidFill>
                  <a:srgbClr val="002060"/>
                </a:solidFill>
              </a:rPr>
              <a:t> </a:t>
            </a:r>
            <a:r>
              <a:rPr lang="fr-BE" sz="2800" dirty="0" err="1">
                <a:solidFill>
                  <a:srgbClr val="002060"/>
                </a:solidFill>
              </a:rPr>
              <a:t>principles</a:t>
            </a:r>
            <a:endParaRPr lang="fr-BE" sz="2800" dirty="0">
              <a:solidFill>
                <a:srgbClr val="002060"/>
              </a:solidFill>
            </a:endParaRPr>
          </a:p>
        </p:txBody>
      </p:sp>
      <p:sp>
        <p:nvSpPr>
          <p:cNvPr id="3" name="Espace réservé du contenu 2"/>
          <p:cNvSpPr>
            <a:spLocks noGrp="1"/>
          </p:cNvSpPr>
          <p:nvPr>
            <p:ph idx="1"/>
          </p:nvPr>
        </p:nvSpPr>
        <p:spPr>
          <a:xfrm>
            <a:off x="1397000" y="1142448"/>
            <a:ext cx="9753600" cy="5156751"/>
          </a:xfrm>
        </p:spPr>
        <p:txBody>
          <a:bodyPr>
            <a:normAutofit fontScale="77500" lnSpcReduction="20000"/>
          </a:bodyPr>
          <a:lstStyle/>
          <a:p>
            <a:pPr marL="0" lvl="0" indent="0" defTabSz="449263" fontAlgn="base">
              <a:lnSpc>
                <a:spcPct val="120000"/>
              </a:lnSpc>
              <a:spcBef>
                <a:spcPts val="450"/>
              </a:spcBef>
              <a:spcAft>
                <a:spcPct val="0"/>
              </a:spcAft>
              <a:buClrTx/>
              <a:buSzPct val="100000"/>
              <a:buNone/>
              <a:defRPr/>
            </a:pPr>
            <a:r>
              <a:rPr lang="nl-BE" sz="2400" dirty="0" err="1">
                <a:solidFill>
                  <a:srgbClr val="002060"/>
                </a:solidFill>
                <a:latin typeface="Arial" charset="0"/>
                <a:ea typeface="ＭＳ Ｐゴシック" charset="0"/>
                <a:cs typeface="ＭＳ Ｐゴシック" charset="0"/>
              </a:rPr>
              <a:t>One</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particular</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challenge</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for</a:t>
            </a:r>
            <a:r>
              <a:rPr lang="nl-BE" sz="2400" dirty="0">
                <a:solidFill>
                  <a:srgbClr val="002060"/>
                </a:solidFill>
                <a:latin typeface="Arial" charset="0"/>
                <a:ea typeface="ＭＳ Ｐゴシック" charset="0"/>
                <a:cs typeface="ＭＳ Ｐゴシック" charset="0"/>
              </a:rPr>
              <a:t> a </a:t>
            </a:r>
            <a:r>
              <a:rPr lang="nl-BE" sz="2400" b="1" dirty="0">
                <a:solidFill>
                  <a:srgbClr val="002060"/>
                </a:solidFill>
                <a:latin typeface="Arial" charset="0"/>
                <a:ea typeface="ＭＳ Ｐゴシック" charset="0"/>
                <a:cs typeface="ＭＳ Ｐゴシック" charset="0"/>
              </a:rPr>
              <a:t>New </a:t>
            </a:r>
            <a:r>
              <a:rPr lang="nl-BE" sz="2400" b="1" dirty="0" err="1">
                <a:solidFill>
                  <a:srgbClr val="002060"/>
                </a:solidFill>
                <a:latin typeface="Arial" charset="0"/>
                <a:ea typeface="ＭＳ Ｐゴシック" charset="0"/>
                <a:cs typeface="ＭＳ Ｐゴシック" charset="0"/>
              </a:rPr>
              <a:t>Civilisation</a:t>
            </a:r>
            <a:r>
              <a:rPr lang="nl-BE" sz="2400" b="1" dirty="0">
                <a:solidFill>
                  <a:srgbClr val="002060"/>
                </a:solidFill>
                <a:latin typeface="Arial" charset="0"/>
                <a:ea typeface="ＭＳ Ｐゴシック" charset="0"/>
                <a:cs typeface="ＭＳ Ｐゴシック" charset="0"/>
              </a:rPr>
              <a:t> </a:t>
            </a:r>
            <a:r>
              <a:rPr lang="nl-BE" sz="2400" dirty="0">
                <a:solidFill>
                  <a:srgbClr val="002060"/>
                </a:solidFill>
                <a:latin typeface="Arial" charset="0"/>
                <a:ea typeface="ＭＳ Ｐゴシック" charset="0"/>
                <a:cs typeface="ＭＳ Ｐゴシック" charset="0"/>
              </a:rPr>
              <a:t>is </a:t>
            </a:r>
            <a:r>
              <a:rPr lang="nl-BE" sz="2400" dirty="0" err="1">
                <a:solidFill>
                  <a:srgbClr val="002060"/>
                </a:solidFill>
                <a:latin typeface="Arial" charset="0"/>
                <a:ea typeface="ＭＳ Ｐゴシック" charset="0"/>
                <a:cs typeface="ＭＳ Ｐゴシック" charset="0"/>
              </a:rPr>
              <a:t>to</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integrate</a:t>
            </a:r>
            <a:r>
              <a:rPr lang="nl-BE" sz="2400" dirty="0">
                <a:solidFill>
                  <a:srgbClr val="002060"/>
                </a:solidFill>
                <a:latin typeface="Arial" charset="0"/>
                <a:ea typeface="ＭＳ Ｐゴシック" charset="0"/>
                <a:cs typeface="ＭＳ Ｐゴシック" charset="0"/>
              </a:rPr>
              <a:t> in </a:t>
            </a:r>
            <a:r>
              <a:rPr lang="nl-BE" sz="2400" dirty="0" err="1">
                <a:solidFill>
                  <a:srgbClr val="002060"/>
                </a:solidFill>
                <a:latin typeface="Arial" charset="0"/>
                <a:ea typeface="ＭＳ Ｐゴシック" charset="0"/>
                <a:cs typeface="ＭＳ Ｐゴシック" charset="0"/>
              </a:rPr>
              <a:t>the</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processes</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some</a:t>
            </a:r>
            <a:r>
              <a:rPr lang="nl-BE" sz="2400" dirty="0">
                <a:solidFill>
                  <a:srgbClr val="002060"/>
                </a:solidFill>
                <a:latin typeface="Arial" charset="0"/>
                <a:ea typeface="ＭＳ Ｐゴシック" charset="0"/>
                <a:cs typeface="ＭＳ Ｐゴシック" charset="0"/>
              </a:rPr>
              <a:t> </a:t>
            </a:r>
            <a:r>
              <a:rPr lang="nl-BE" sz="2400" b="1" dirty="0">
                <a:solidFill>
                  <a:srgbClr val="002060"/>
                </a:solidFill>
                <a:latin typeface="Arial" charset="0"/>
                <a:ea typeface="ＭＳ Ｐゴシック" charset="0"/>
                <a:cs typeface="ＭＳ Ｐゴシック" charset="0"/>
              </a:rPr>
              <a:t>principles of </a:t>
            </a:r>
            <a:r>
              <a:rPr lang="nl-BE" sz="2400" b="1" dirty="0" err="1">
                <a:solidFill>
                  <a:srgbClr val="002060"/>
                </a:solidFill>
                <a:latin typeface="Arial" charset="0"/>
                <a:ea typeface="ＭＳ Ｐゴシック" charset="0"/>
                <a:cs typeface="ＭＳ Ｐゴシック" charset="0"/>
              </a:rPr>
              <a:t>governance</a:t>
            </a:r>
            <a:r>
              <a:rPr lang="nl-BE" sz="2400" b="1" dirty="0">
                <a:solidFill>
                  <a:srgbClr val="002060"/>
                </a:solidFill>
                <a:latin typeface="Arial" charset="0"/>
                <a:ea typeface="ＭＳ Ｐゴシック" charset="0"/>
                <a:cs typeface="ＭＳ Ｐゴシック" charset="0"/>
              </a:rPr>
              <a:t> </a:t>
            </a:r>
            <a:r>
              <a:rPr lang="nl-BE" sz="2400" dirty="0">
                <a:solidFill>
                  <a:srgbClr val="002060"/>
                </a:solidFill>
                <a:latin typeface="Arial" charset="0"/>
                <a:ea typeface="ＭＳ Ｐゴシック" charset="0"/>
                <a:cs typeface="ＭＳ Ｐゴシック" charset="0"/>
              </a:rPr>
              <a:t>of a</a:t>
            </a:r>
            <a:r>
              <a:rPr lang="nl-BE" sz="2400" b="1" dirty="0">
                <a:solidFill>
                  <a:srgbClr val="002060"/>
                </a:solidFill>
                <a:latin typeface="Arial" charset="0"/>
                <a:ea typeface="ＭＳ Ｐゴシック" charset="0"/>
                <a:cs typeface="ＭＳ Ｐゴシック" charset="0"/>
              </a:rPr>
              <a:t> Balance of </a:t>
            </a:r>
            <a:r>
              <a:rPr lang="nl-BE" sz="2400" b="1" dirty="0" err="1">
                <a:solidFill>
                  <a:srgbClr val="002060"/>
                </a:solidFill>
                <a:latin typeface="Arial" charset="0"/>
                <a:ea typeface="ＭＳ Ｐゴシック" charset="0"/>
                <a:cs typeface="ＭＳ Ｐゴシック" charset="0"/>
              </a:rPr>
              <a:t>Justice</a:t>
            </a:r>
            <a:r>
              <a:rPr lang="nl-BE" sz="2400" b="1" dirty="0">
                <a:solidFill>
                  <a:srgbClr val="002060"/>
                </a:solidFill>
                <a:latin typeface="Arial" charset="0"/>
                <a:ea typeface="ＭＳ Ｐゴシック" charset="0"/>
                <a:cs typeface="ＭＳ Ｐゴシック" charset="0"/>
              </a:rPr>
              <a:t> </a:t>
            </a:r>
            <a:r>
              <a:rPr lang="nl-BE" sz="2400" dirty="0">
                <a:solidFill>
                  <a:srgbClr val="002060"/>
                </a:solidFill>
                <a:latin typeface="Arial" charset="0"/>
                <a:ea typeface="ＭＳ Ｐゴシック" charset="0"/>
                <a:cs typeface="ＭＳ Ｐゴシック" charset="0"/>
              </a:rPr>
              <a:t>(</a:t>
            </a:r>
            <a:r>
              <a:rPr lang="nl-BE" sz="2400" i="1" dirty="0">
                <a:solidFill>
                  <a:srgbClr val="002060"/>
                </a:solidFill>
                <a:latin typeface="Arial" charset="0"/>
                <a:ea typeface="ＭＳ Ｐゴシック" charset="0"/>
                <a:cs typeface="ＭＳ Ｐゴシック" charset="0"/>
              </a:rPr>
              <a:t>or of </a:t>
            </a:r>
            <a:r>
              <a:rPr lang="nl-BE" sz="2400" b="1" i="1" dirty="0" err="1">
                <a:solidFill>
                  <a:srgbClr val="002060"/>
                </a:solidFill>
                <a:latin typeface="Arial" charset="0"/>
                <a:ea typeface="ＭＳ Ｐゴシック" charset="0"/>
                <a:cs typeface="ＭＳ Ｐゴシック" charset="0"/>
              </a:rPr>
              <a:t>Ethics</a:t>
            </a:r>
            <a:r>
              <a:rPr lang="nl-BE" sz="2400" i="1" dirty="0">
                <a:solidFill>
                  <a:srgbClr val="002060"/>
                </a:solidFill>
                <a:latin typeface="Arial" charset="0"/>
                <a:ea typeface="ＭＳ Ｐゴシック" charset="0"/>
                <a:cs typeface="ＭＳ Ｐゴシック" charset="0"/>
              </a:rPr>
              <a:t> in </a:t>
            </a:r>
            <a:r>
              <a:rPr lang="nl-BE" sz="2400" i="1" dirty="0" err="1">
                <a:solidFill>
                  <a:srgbClr val="002060"/>
                </a:solidFill>
                <a:latin typeface="Arial" charset="0"/>
                <a:ea typeface="ＭＳ Ｐゴシック" charset="0"/>
                <a:cs typeface="ＭＳ Ｐゴシック" charset="0"/>
              </a:rPr>
              <a:t>contemporary</a:t>
            </a:r>
            <a:r>
              <a:rPr lang="nl-BE" sz="2400" i="1" dirty="0">
                <a:solidFill>
                  <a:srgbClr val="002060"/>
                </a:solidFill>
                <a:latin typeface="Arial" charset="0"/>
                <a:ea typeface="ＭＳ Ｐゴシック" charset="0"/>
                <a:cs typeface="ＭＳ Ｐゴシック" charset="0"/>
              </a:rPr>
              <a:t> </a:t>
            </a:r>
            <a:r>
              <a:rPr lang="nl-BE" sz="2400" i="1" dirty="0" err="1">
                <a:solidFill>
                  <a:srgbClr val="002060"/>
                </a:solidFill>
                <a:latin typeface="Arial" charset="0"/>
                <a:ea typeface="ＭＳ Ｐゴシック" charset="0"/>
                <a:cs typeface="ＭＳ Ｐゴシック" charset="0"/>
              </a:rPr>
              <a:t>terms</a:t>
            </a:r>
            <a:r>
              <a:rPr lang="nl-BE" sz="2400" i="1" dirty="0">
                <a:solidFill>
                  <a:srgbClr val="002060"/>
                </a:solidFill>
                <a:latin typeface="Arial" charset="0"/>
                <a:ea typeface="ＭＳ Ｐゴシック" charset="0"/>
                <a:cs typeface="ＭＳ Ｐゴシック" charset="0"/>
              </a:rPr>
              <a:t> </a:t>
            </a:r>
            <a:r>
              <a:rPr lang="nl-BE" sz="2400" dirty="0">
                <a:solidFill>
                  <a:srgbClr val="002060"/>
                </a:solidFill>
                <a:latin typeface="Arial" charset="0"/>
                <a:ea typeface="ＭＳ Ｐゴシック" charset="0"/>
                <a:cs typeface="ＭＳ Ｐゴシック" charset="0"/>
              </a:rPr>
              <a:t>)</a:t>
            </a:r>
          </a:p>
          <a:p>
            <a:pPr marL="0" indent="0" defTabSz="449263" fontAlgn="base">
              <a:spcBef>
                <a:spcPts val="450"/>
              </a:spcBef>
              <a:spcAft>
                <a:spcPct val="0"/>
              </a:spcAft>
              <a:buClrTx/>
              <a:buSzPct val="100000"/>
              <a:buNone/>
              <a:defRPr/>
            </a:pPr>
            <a:endParaRPr lang="nl-BE" sz="2400" dirty="0">
              <a:solidFill>
                <a:srgbClr val="002060"/>
              </a:solidFill>
              <a:latin typeface="Arial" charset="0"/>
              <a:ea typeface="ＭＳ Ｐゴシック" charset="0"/>
              <a:cs typeface="ＭＳ Ｐゴシック" charset="0"/>
            </a:endParaRPr>
          </a:p>
          <a:p>
            <a:pPr marL="0" indent="0" defTabSz="449263" fontAlgn="base">
              <a:spcBef>
                <a:spcPts val="450"/>
              </a:spcBef>
              <a:spcAft>
                <a:spcPct val="0"/>
              </a:spcAft>
              <a:buClrTx/>
              <a:buSzPct val="100000"/>
              <a:buNone/>
              <a:defRPr/>
            </a:pPr>
            <a:endParaRPr lang="nl-BE" sz="2000" dirty="0">
              <a:solidFill>
                <a:srgbClr val="002060"/>
              </a:solidFill>
              <a:latin typeface="Arial" charset="0"/>
              <a:ea typeface="ＭＳ Ｐゴシック" charset="0"/>
              <a:cs typeface="ＭＳ Ｐゴシック" charset="0"/>
            </a:endParaRPr>
          </a:p>
          <a:p>
            <a:pPr marL="0" indent="0" defTabSz="449263" fontAlgn="base">
              <a:spcBef>
                <a:spcPts val="450"/>
              </a:spcBef>
              <a:spcAft>
                <a:spcPct val="0"/>
              </a:spcAft>
              <a:buClrTx/>
              <a:buSzPct val="100000"/>
              <a:buNone/>
              <a:defRPr/>
            </a:pPr>
            <a:endParaRPr lang="nl-BE" sz="2000" dirty="0">
              <a:solidFill>
                <a:srgbClr val="002060"/>
              </a:solidFill>
              <a:latin typeface="Arial" charset="0"/>
              <a:ea typeface="ＭＳ Ｐゴシック" charset="0"/>
              <a:cs typeface="ＭＳ Ｐゴシック" charset="0"/>
            </a:endParaRPr>
          </a:p>
          <a:p>
            <a:pPr marL="0" indent="0" defTabSz="449263" fontAlgn="base">
              <a:spcBef>
                <a:spcPts val="450"/>
              </a:spcBef>
              <a:spcAft>
                <a:spcPct val="0"/>
              </a:spcAft>
              <a:buClrTx/>
              <a:buSzPct val="100000"/>
              <a:buNone/>
              <a:defRPr/>
            </a:pPr>
            <a:endParaRPr lang="nl-BE" sz="2000" dirty="0">
              <a:solidFill>
                <a:srgbClr val="002060"/>
              </a:solidFill>
              <a:latin typeface="Arial" charset="0"/>
              <a:ea typeface="ＭＳ Ｐゴシック" charset="0"/>
              <a:cs typeface="ＭＳ Ｐゴシック" charset="0"/>
            </a:endParaRPr>
          </a:p>
          <a:p>
            <a:pPr marL="0" indent="0" defTabSz="449263" fontAlgn="base">
              <a:spcBef>
                <a:spcPts val="450"/>
              </a:spcBef>
              <a:spcAft>
                <a:spcPct val="0"/>
              </a:spcAft>
              <a:buClrTx/>
              <a:buSzPct val="100000"/>
              <a:buNone/>
              <a:defRPr/>
            </a:pPr>
            <a:endParaRPr lang="nl-BE" sz="2000" dirty="0">
              <a:solidFill>
                <a:srgbClr val="002060"/>
              </a:solidFill>
              <a:latin typeface="Arial" charset="0"/>
              <a:ea typeface="ＭＳ Ｐゴシック" charset="0"/>
              <a:cs typeface="ＭＳ Ｐゴシック" charset="0"/>
            </a:endParaRPr>
          </a:p>
          <a:p>
            <a:pPr marL="0" indent="0" defTabSz="449263" fontAlgn="base">
              <a:spcBef>
                <a:spcPts val="450"/>
              </a:spcBef>
              <a:spcAft>
                <a:spcPct val="0"/>
              </a:spcAft>
              <a:buClrTx/>
              <a:buSzPct val="100000"/>
              <a:buNone/>
              <a:defRPr/>
            </a:pPr>
            <a:endParaRPr lang="nl-BE" sz="2000" dirty="0">
              <a:solidFill>
                <a:srgbClr val="002060"/>
              </a:solidFill>
              <a:latin typeface="Arial" charset="0"/>
              <a:ea typeface="ＭＳ Ｐゴシック" charset="0"/>
              <a:cs typeface="ＭＳ Ｐゴシック" charset="0"/>
            </a:endParaRPr>
          </a:p>
          <a:p>
            <a:pPr marL="0" indent="0" defTabSz="449263" fontAlgn="base">
              <a:spcBef>
                <a:spcPts val="450"/>
              </a:spcBef>
              <a:spcAft>
                <a:spcPct val="0"/>
              </a:spcAft>
              <a:buClrTx/>
              <a:buSzPct val="100000"/>
              <a:buNone/>
              <a:defRPr/>
            </a:pPr>
            <a:endParaRPr lang="nl-BE" sz="2000" dirty="0">
              <a:solidFill>
                <a:srgbClr val="002060"/>
              </a:solidFill>
              <a:latin typeface="Arial" charset="0"/>
              <a:ea typeface="ＭＳ Ｐゴシック" charset="0"/>
              <a:cs typeface="ＭＳ Ｐゴシック" charset="0"/>
            </a:endParaRPr>
          </a:p>
          <a:p>
            <a:pPr marL="0" indent="0" defTabSz="449263" fontAlgn="base">
              <a:spcBef>
                <a:spcPts val="450"/>
              </a:spcBef>
              <a:spcAft>
                <a:spcPct val="0"/>
              </a:spcAft>
              <a:buClrTx/>
              <a:buSzPct val="100000"/>
              <a:buNone/>
              <a:defRPr/>
            </a:pPr>
            <a:endParaRPr lang="nl-BE" sz="2000" dirty="0">
              <a:solidFill>
                <a:srgbClr val="002060"/>
              </a:solidFill>
              <a:latin typeface="Arial" charset="0"/>
              <a:ea typeface="ＭＳ Ｐゴシック" charset="0"/>
              <a:cs typeface="ＭＳ Ｐゴシック" charset="0"/>
            </a:endParaRPr>
          </a:p>
          <a:p>
            <a:pPr marL="0" indent="0" defTabSz="449263" fontAlgn="base">
              <a:spcBef>
                <a:spcPts val="450"/>
              </a:spcBef>
              <a:spcAft>
                <a:spcPct val="0"/>
              </a:spcAft>
              <a:buClrTx/>
              <a:buSzPct val="100000"/>
              <a:buNone/>
              <a:defRPr/>
            </a:pPr>
            <a:endParaRPr lang="nl-BE" sz="2000" dirty="0">
              <a:solidFill>
                <a:srgbClr val="002060"/>
              </a:solidFill>
              <a:latin typeface="Arial" charset="0"/>
              <a:ea typeface="ＭＳ Ｐゴシック" charset="0"/>
              <a:cs typeface="ＭＳ Ｐゴシック" charset="0"/>
            </a:endParaRPr>
          </a:p>
          <a:p>
            <a:pPr marL="0" indent="0" defTabSz="449263" fontAlgn="base">
              <a:lnSpc>
                <a:spcPct val="110000"/>
              </a:lnSpc>
              <a:spcBef>
                <a:spcPts val="450"/>
              </a:spcBef>
              <a:spcAft>
                <a:spcPct val="0"/>
              </a:spcAft>
              <a:buClrTx/>
              <a:buSzPct val="100000"/>
              <a:buNone/>
              <a:defRPr/>
            </a:pPr>
            <a:r>
              <a:rPr lang="nl-BE" sz="2400" dirty="0" err="1">
                <a:solidFill>
                  <a:srgbClr val="002060"/>
                </a:solidFill>
                <a:latin typeface="Arial" charset="0"/>
                <a:ea typeface="ＭＳ Ｐゴシック" charset="0"/>
                <a:cs typeface="ＭＳ Ｐゴシック" charset="0"/>
              </a:rPr>
              <a:t>Such</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rules</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applying</a:t>
            </a:r>
            <a:r>
              <a:rPr lang="nl-BE" sz="2400" dirty="0">
                <a:solidFill>
                  <a:srgbClr val="002060"/>
                </a:solidFill>
                <a:latin typeface="Arial" charset="0"/>
                <a:ea typeface="ＭＳ Ｐゴシック" charset="0"/>
                <a:cs typeface="ＭＳ Ｐゴシック" charset="0"/>
              </a:rPr>
              <a:t> common </a:t>
            </a:r>
            <a:r>
              <a:rPr lang="nl-BE" sz="2400" dirty="0" err="1">
                <a:solidFill>
                  <a:srgbClr val="002060"/>
                </a:solidFill>
                <a:latin typeface="Arial" charset="0"/>
                <a:ea typeface="ＭＳ Ｐゴシック" charset="0"/>
                <a:cs typeface="ＭＳ Ｐゴシック" charset="0"/>
              </a:rPr>
              <a:t>democratic</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rules</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would</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be</a:t>
            </a:r>
            <a:r>
              <a:rPr lang="nl-BE" sz="2400" dirty="0">
                <a:solidFill>
                  <a:srgbClr val="002060"/>
                </a:solidFill>
                <a:latin typeface="Arial" charset="0"/>
                <a:ea typeface="ＭＳ Ｐゴシック" charset="0"/>
                <a:cs typeface="ＭＳ Ｐゴシック" charset="0"/>
              </a:rPr>
              <a:t> </a:t>
            </a:r>
            <a:r>
              <a:rPr lang="nl-BE" sz="2400" u="sng" dirty="0" err="1">
                <a:solidFill>
                  <a:srgbClr val="002060"/>
                </a:solidFill>
                <a:latin typeface="Arial" charset="0"/>
                <a:ea typeface="ＭＳ Ｐゴシック" charset="0"/>
                <a:cs typeface="ＭＳ Ｐゴシック" charset="0"/>
              </a:rPr>
              <a:t>landmarks</a:t>
            </a:r>
            <a:r>
              <a:rPr lang="nl-BE" sz="2400" u="sng" dirty="0">
                <a:solidFill>
                  <a:srgbClr val="002060"/>
                </a:solidFill>
                <a:latin typeface="Arial" charset="0"/>
                <a:ea typeface="ＭＳ Ｐゴシック" charset="0"/>
                <a:cs typeface="ＭＳ Ｐゴシック" charset="0"/>
              </a:rPr>
              <a:t> of a “</a:t>
            </a:r>
            <a:r>
              <a:rPr lang="nl-BE" sz="2400" i="1" u="sng" dirty="0" err="1">
                <a:solidFill>
                  <a:srgbClr val="002060"/>
                </a:solidFill>
                <a:latin typeface="Arial" charset="0"/>
                <a:ea typeface="ＭＳ Ｐゴシック" charset="0"/>
                <a:cs typeface="ＭＳ Ｐゴシック" charset="0"/>
              </a:rPr>
              <a:t>good</a:t>
            </a:r>
            <a:r>
              <a:rPr lang="nl-BE" sz="2400" i="1" u="sng" dirty="0">
                <a:solidFill>
                  <a:srgbClr val="002060"/>
                </a:solidFill>
                <a:latin typeface="Arial" charset="0"/>
                <a:ea typeface="ＭＳ Ｐゴシック" charset="0"/>
                <a:cs typeface="ＭＳ Ｐゴシック" charset="0"/>
              </a:rPr>
              <a:t> </a:t>
            </a:r>
            <a:r>
              <a:rPr lang="nl-BE" sz="2400" i="1" u="sng" dirty="0" err="1">
                <a:solidFill>
                  <a:srgbClr val="002060"/>
                </a:solidFill>
                <a:latin typeface="Arial" charset="0"/>
                <a:ea typeface="ＭＳ Ｐゴシック" charset="0"/>
                <a:cs typeface="ＭＳ Ｐゴシック" charset="0"/>
              </a:rPr>
              <a:t>civilization</a:t>
            </a:r>
            <a:r>
              <a:rPr lang="nl-BE" sz="2400" i="1" u="sng" dirty="0">
                <a:solidFill>
                  <a:srgbClr val="002060"/>
                </a:solidFill>
                <a:latin typeface="Arial" charset="0"/>
                <a:ea typeface="ＭＳ Ｐゴシック" charset="0"/>
                <a:cs typeface="ＭＳ Ｐゴシック" charset="0"/>
              </a:rPr>
              <a:t>”</a:t>
            </a:r>
            <a:r>
              <a:rPr lang="nl-BE" sz="2400" i="1" dirty="0">
                <a:solidFill>
                  <a:srgbClr val="002060"/>
                </a:solidFill>
                <a:latin typeface="Arial" charset="0"/>
                <a:ea typeface="ＭＳ Ｐゴシック" charset="0"/>
                <a:cs typeface="ＭＳ Ｐゴシック" charset="0"/>
              </a:rPr>
              <a:t>, of </a:t>
            </a:r>
            <a:r>
              <a:rPr lang="nl-BE" sz="2400" i="1" dirty="0" err="1">
                <a:solidFill>
                  <a:srgbClr val="002060"/>
                </a:solidFill>
                <a:latin typeface="Arial" charset="0"/>
                <a:ea typeface="ＭＳ Ｐゴシック" charset="0"/>
                <a:cs typeface="ＭＳ Ｐゴシック" charset="0"/>
              </a:rPr>
              <a:t>solidarity</a:t>
            </a:r>
            <a:r>
              <a:rPr lang="nl-BE" sz="2400" i="1" dirty="0">
                <a:solidFill>
                  <a:srgbClr val="002060"/>
                </a:solidFill>
                <a:latin typeface="Arial" charset="0"/>
                <a:ea typeface="ＭＳ Ｐゴシック" charset="0"/>
                <a:cs typeface="ＭＳ Ｐゴシック" charset="0"/>
              </a:rPr>
              <a:t> </a:t>
            </a:r>
            <a:r>
              <a:rPr lang="nl-BE" sz="2400" i="1" dirty="0" err="1">
                <a:solidFill>
                  <a:srgbClr val="002060"/>
                </a:solidFill>
                <a:latin typeface="Arial" charset="0"/>
                <a:ea typeface="ＭＳ Ｐゴシック" charset="0"/>
                <a:cs typeface="ＭＳ Ｐゴシック" charset="0"/>
              </a:rPr>
              <a:t>and</a:t>
            </a:r>
            <a:r>
              <a:rPr lang="nl-BE" sz="2400" i="1" dirty="0">
                <a:solidFill>
                  <a:srgbClr val="002060"/>
                </a:solidFill>
                <a:latin typeface="Arial" charset="0"/>
                <a:ea typeface="ＭＳ Ｐゴシック" charset="0"/>
                <a:cs typeface="ＭＳ Ｐゴシック" charset="0"/>
              </a:rPr>
              <a:t> </a:t>
            </a:r>
            <a:r>
              <a:rPr lang="nl-BE" sz="2400" i="1" dirty="0" err="1">
                <a:solidFill>
                  <a:srgbClr val="002060"/>
                </a:solidFill>
                <a:latin typeface="Arial" charset="0"/>
                <a:ea typeface="ＭＳ Ｐゴシック" charset="0"/>
                <a:cs typeface="ＭＳ Ｐゴシック" charset="0"/>
              </a:rPr>
              <a:t>altruism</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including</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towards</a:t>
            </a:r>
            <a:r>
              <a:rPr lang="nl-BE" sz="2400" dirty="0">
                <a:solidFill>
                  <a:srgbClr val="002060"/>
                </a:solidFill>
                <a:latin typeface="Arial" charset="0"/>
                <a:ea typeface="ＭＳ Ｐゴシック" charset="0"/>
                <a:cs typeface="ＭＳ Ｐゴシック" charset="0"/>
              </a:rPr>
              <a:t> Nature, building a kind of </a:t>
            </a:r>
            <a:r>
              <a:rPr lang="nl-BE" sz="2400" b="1" i="1" dirty="0">
                <a:solidFill>
                  <a:srgbClr val="002060"/>
                </a:solidFill>
                <a:latin typeface="Arial" charset="0"/>
                <a:ea typeface="ＭＳ Ｐゴシック" charset="0"/>
                <a:cs typeface="ＭＳ Ｐゴシック" charset="0"/>
              </a:rPr>
              <a:t>v</a:t>
            </a:r>
            <a:r>
              <a:rPr lang="en-US" sz="2400" b="1" i="1" dirty="0" err="1">
                <a:solidFill>
                  <a:srgbClr val="002060"/>
                </a:solidFill>
                <a:latin typeface="Arial" charset="0"/>
                <a:ea typeface="ＭＳ Ｐゴシック" charset="0"/>
                <a:cs typeface="ＭＳ Ｐゴシック" charset="0"/>
              </a:rPr>
              <a:t>irtue</a:t>
            </a:r>
            <a:r>
              <a:rPr lang="en-US" sz="2400" b="1" i="1" dirty="0">
                <a:solidFill>
                  <a:srgbClr val="002060"/>
                </a:solidFill>
                <a:latin typeface="Arial" charset="0"/>
                <a:ea typeface="ＭＳ Ｐゴシック" charset="0"/>
                <a:cs typeface="ＭＳ Ｐゴシック" charset="0"/>
              </a:rPr>
              <a:t> of joy </a:t>
            </a:r>
            <a:r>
              <a:rPr lang="en-US" sz="2400" dirty="0">
                <a:solidFill>
                  <a:srgbClr val="002060"/>
                </a:solidFill>
                <a:latin typeface="Arial" charset="0"/>
                <a:ea typeface="ＭＳ Ｐゴシック" charset="0"/>
                <a:cs typeface="ＭＳ Ｐゴシック" charset="0"/>
              </a:rPr>
              <a:t>that can be </a:t>
            </a:r>
            <a:r>
              <a:rPr lang="nl-BE" sz="2400" dirty="0" err="1">
                <a:solidFill>
                  <a:srgbClr val="002060"/>
                </a:solidFill>
                <a:latin typeface="Arial" charset="0"/>
                <a:ea typeface="ＭＳ Ｐゴシック" charset="0"/>
                <a:cs typeface="ＭＳ Ｐゴシック" charset="0"/>
              </a:rPr>
              <a:t>endorsed</a:t>
            </a:r>
            <a:r>
              <a:rPr lang="nl-BE" sz="2400" dirty="0">
                <a:solidFill>
                  <a:srgbClr val="002060"/>
                </a:solidFill>
                <a:latin typeface="Arial" charset="0"/>
                <a:ea typeface="ＭＳ Ｐゴシック" charset="0"/>
                <a:cs typeface="ＭＳ Ｐゴシック" charset="0"/>
              </a:rPr>
              <a:t> </a:t>
            </a:r>
            <a:r>
              <a:rPr lang="nl-BE" sz="2400" dirty="0" err="1">
                <a:solidFill>
                  <a:srgbClr val="002060"/>
                </a:solidFill>
                <a:latin typeface="Arial" charset="0"/>
                <a:ea typeface="ＭＳ Ｐゴシック" charset="0"/>
                <a:cs typeface="ＭＳ Ｐゴシック" charset="0"/>
              </a:rPr>
              <a:t>and</a:t>
            </a:r>
            <a:r>
              <a:rPr lang="nl-BE" sz="2400" dirty="0">
                <a:solidFill>
                  <a:srgbClr val="002060"/>
                </a:solidFill>
                <a:latin typeface="Arial" charset="0"/>
                <a:ea typeface="ＭＳ Ｐゴシック" charset="0"/>
                <a:cs typeface="ＭＳ Ｐゴシック" charset="0"/>
              </a:rPr>
              <a:t> </a:t>
            </a:r>
            <a:r>
              <a:rPr lang="nl-BE" sz="2400" u="sng" dirty="0">
                <a:solidFill>
                  <a:srgbClr val="002060"/>
                </a:solidFill>
                <a:latin typeface="Arial" charset="0"/>
                <a:ea typeface="ＭＳ Ｐゴシック" charset="0"/>
                <a:cs typeface="ＭＳ Ｐゴシック" charset="0"/>
              </a:rPr>
              <a:t>shared </a:t>
            </a:r>
            <a:r>
              <a:rPr lang="nl-BE" sz="2400" u="sng" dirty="0" err="1">
                <a:solidFill>
                  <a:srgbClr val="002060"/>
                </a:solidFill>
                <a:latin typeface="Arial" charset="0"/>
                <a:ea typeface="ＭＳ Ｐゴシック" charset="0"/>
                <a:cs typeface="ＭＳ Ｐゴシック" charset="0"/>
              </a:rPr>
              <a:t>peacefully</a:t>
            </a:r>
            <a:r>
              <a:rPr lang="nl-BE" sz="2400" u="sng" dirty="0">
                <a:solidFill>
                  <a:srgbClr val="002060"/>
                </a:solidFill>
                <a:latin typeface="Arial" charset="0"/>
                <a:ea typeface="ＭＳ Ｐゴシック" charset="0"/>
                <a:cs typeface="ＭＳ Ｐゴシック" charset="0"/>
              </a:rPr>
              <a:t> </a:t>
            </a:r>
            <a:r>
              <a:rPr lang="nl-BE" sz="2400" u="sng" dirty="0" err="1">
                <a:solidFill>
                  <a:srgbClr val="002060"/>
                </a:solidFill>
                <a:latin typeface="Arial" charset="0"/>
                <a:ea typeface="ＭＳ Ｐゴシック" charset="0"/>
                <a:cs typeface="ＭＳ Ｐゴシック" charset="0"/>
              </a:rPr>
              <a:t>by</a:t>
            </a:r>
            <a:r>
              <a:rPr lang="nl-BE" sz="2400" u="sng" dirty="0">
                <a:solidFill>
                  <a:srgbClr val="002060"/>
                </a:solidFill>
                <a:latin typeface="Arial" charset="0"/>
                <a:ea typeface="ＭＳ Ｐゴシック" charset="0"/>
                <a:cs typeface="ＭＳ Ｐゴシック" charset="0"/>
              </a:rPr>
              <a:t> </a:t>
            </a:r>
            <a:r>
              <a:rPr lang="nl-BE" sz="2400" u="sng" dirty="0" err="1">
                <a:solidFill>
                  <a:srgbClr val="002060"/>
                </a:solidFill>
                <a:latin typeface="Arial" charset="0"/>
                <a:ea typeface="ＭＳ Ｐゴシック" charset="0"/>
                <a:cs typeface="ＭＳ Ｐゴシック" charset="0"/>
              </a:rPr>
              <a:t>citizens</a:t>
            </a:r>
            <a:r>
              <a:rPr lang="nl-BE" sz="2400" u="sng" dirty="0">
                <a:solidFill>
                  <a:srgbClr val="002060"/>
                </a:solidFill>
                <a:latin typeface="Arial" charset="0"/>
                <a:ea typeface="ＭＳ Ｐゴシック" charset="0"/>
                <a:cs typeface="ＭＳ Ｐゴシック" charset="0"/>
              </a:rPr>
              <a:t> in </a:t>
            </a:r>
            <a:r>
              <a:rPr lang="nl-BE" sz="2400" u="sng" dirty="0" err="1">
                <a:solidFill>
                  <a:srgbClr val="002060"/>
                </a:solidFill>
                <a:latin typeface="Arial" charset="0"/>
                <a:ea typeface="ＭＳ Ｐゴシック" charset="0"/>
                <a:cs typeface="ＭＳ Ｐゴシック" charset="0"/>
              </a:rPr>
              <a:t>their</a:t>
            </a:r>
            <a:r>
              <a:rPr lang="nl-BE" sz="2400" u="sng" dirty="0">
                <a:solidFill>
                  <a:srgbClr val="002060"/>
                </a:solidFill>
                <a:latin typeface="Arial" charset="0"/>
                <a:ea typeface="ＭＳ Ｐゴシック" charset="0"/>
                <a:cs typeface="ＭＳ Ｐゴシック" charset="0"/>
              </a:rPr>
              <a:t> diversity.</a:t>
            </a:r>
          </a:p>
          <a:p>
            <a:pPr marL="0" indent="0" defTabSz="449263" fontAlgn="base">
              <a:lnSpc>
                <a:spcPct val="110000"/>
              </a:lnSpc>
              <a:spcBef>
                <a:spcPts val="450"/>
              </a:spcBef>
              <a:spcAft>
                <a:spcPct val="0"/>
              </a:spcAft>
              <a:buClrTx/>
              <a:buSzPct val="100000"/>
              <a:buNone/>
              <a:defRPr/>
            </a:pPr>
            <a:endParaRPr lang="en-US" sz="2400" b="1" dirty="0">
              <a:solidFill>
                <a:srgbClr val="002060"/>
              </a:solidFill>
              <a:latin typeface="Arial" charset="0"/>
              <a:ea typeface="ＭＳ Ｐゴシック" charset="0"/>
              <a:cs typeface="ＭＳ Ｐゴシック" charset="0"/>
            </a:endParaRPr>
          </a:p>
          <a:p>
            <a:pPr marL="0" indent="0" defTabSz="449263" fontAlgn="base">
              <a:lnSpc>
                <a:spcPct val="110000"/>
              </a:lnSpc>
              <a:spcBef>
                <a:spcPts val="450"/>
              </a:spcBef>
              <a:spcAft>
                <a:spcPct val="0"/>
              </a:spcAft>
              <a:buClrTx/>
              <a:buSzPct val="100000"/>
              <a:buNone/>
              <a:defRPr/>
            </a:pPr>
            <a:r>
              <a:rPr lang="en-US" sz="2300" b="1" dirty="0">
                <a:solidFill>
                  <a:srgbClr val="002060"/>
                </a:solidFill>
                <a:latin typeface="Arial" charset="0"/>
                <a:ea typeface="ＭＳ Ｐゴシック" charset="0"/>
                <a:cs typeface="ＭＳ Ｐゴシック" charset="0"/>
              </a:rPr>
              <a:t>Spinoza </a:t>
            </a:r>
            <a:r>
              <a:rPr lang="en-US" sz="2300" dirty="0">
                <a:solidFill>
                  <a:srgbClr val="002060"/>
                </a:solidFill>
                <a:latin typeface="Arial" charset="0"/>
                <a:ea typeface="ＭＳ Ｐゴシック" charset="0"/>
                <a:cs typeface="ＭＳ Ｐゴシック" charset="0"/>
              </a:rPr>
              <a:t>saw indeed </a:t>
            </a:r>
            <a:r>
              <a:rPr lang="en-US" sz="2300" i="1" dirty="0">
                <a:solidFill>
                  <a:srgbClr val="002060"/>
                </a:solidFill>
                <a:latin typeface="Arial" charset="0"/>
                <a:ea typeface="ＭＳ Ｐゴシック" charset="0"/>
                <a:cs typeface="ＭＳ Ｐゴシック" charset="0"/>
              </a:rPr>
              <a:t>Nature </a:t>
            </a:r>
            <a:r>
              <a:rPr lang="en-US" sz="2300" dirty="0">
                <a:solidFill>
                  <a:srgbClr val="002060"/>
                </a:solidFill>
                <a:latin typeface="Arial" charset="0"/>
                <a:ea typeface="ＭＳ Ｐゴシック" charset="0"/>
                <a:cs typeface="ＭＳ Ｐゴシック" charset="0"/>
              </a:rPr>
              <a:t>as a “whole”</a:t>
            </a:r>
            <a:r>
              <a:rPr lang="en-US" sz="2300" i="1" dirty="0">
                <a:solidFill>
                  <a:srgbClr val="002060"/>
                </a:solidFill>
                <a:latin typeface="Arial" charset="0"/>
                <a:ea typeface="ＭＳ Ｐゴシック" charset="0"/>
                <a:cs typeface="ＭＳ Ｐゴシック" charset="0"/>
              </a:rPr>
              <a:t> and </a:t>
            </a:r>
            <a:r>
              <a:rPr lang="en-US" sz="2300" b="1" i="1" dirty="0">
                <a:solidFill>
                  <a:srgbClr val="002060"/>
                </a:solidFill>
                <a:latin typeface="Arial" charset="0"/>
                <a:ea typeface="ＭＳ Ｐゴシック" charset="0"/>
                <a:cs typeface="ＭＳ Ｐゴシック" charset="0"/>
              </a:rPr>
              <a:t>Joy</a:t>
            </a:r>
            <a:r>
              <a:rPr lang="en-US" sz="2300" b="1" dirty="0">
                <a:solidFill>
                  <a:srgbClr val="002060"/>
                </a:solidFill>
                <a:latin typeface="Arial" charset="0"/>
                <a:ea typeface="ＭＳ Ｐゴシック" charset="0"/>
                <a:cs typeface="ＭＳ Ｐゴシック" charset="0"/>
              </a:rPr>
              <a:t> </a:t>
            </a:r>
            <a:r>
              <a:rPr lang="en-US" sz="2300" dirty="0">
                <a:solidFill>
                  <a:srgbClr val="002060"/>
                </a:solidFill>
                <a:latin typeface="Arial" charset="0"/>
                <a:ea typeface="ＭＳ Ｐゴシック" charset="0"/>
                <a:cs typeface="ＭＳ Ｐゴシック" charset="0"/>
              </a:rPr>
              <a:t>as </a:t>
            </a:r>
            <a:r>
              <a:rPr lang="en-US" sz="2300" u="sng" dirty="0">
                <a:solidFill>
                  <a:srgbClr val="002060"/>
                </a:solidFill>
                <a:latin typeface="Arial" charset="0"/>
                <a:ea typeface="ＭＳ Ｐゴシック" charset="0"/>
                <a:cs typeface="ＭＳ Ｐゴシック" charset="0"/>
              </a:rPr>
              <a:t>the path to a </a:t>
            </a:r>
            <a:r>
              <a:rPr lang="en-US" sz="2300" i="1" u="sng" dirty="0">
                <a:solidFill>
                  <a:srgbClr val="002060"/>
                </a:solidFill>
                <a:latin typeface="Arial" charset="0"/>
                <a:ea typeface="ＭＳ Ｐゴシック" charset="0"/>
                <a:cs typeface="ＭＳ Ｐゴシック" charset="0"/>
              </a:rPr>
              <a:t>superior </a:t>
            </a:r>
            <a:r>
              <a:rPr lang="nl-BE" sz="2300" i="1" u="sng" dirty="0" err="1">
                <a:solidFill>
                  <a:srgbClr val="002060"/>
                </a:solidFill>
                <a:latin typeface="Arial" charset="0"/>
                <a:ea typeface="ＭＳ Ｐゴシック" charset="0"/>
                <a:cs typeface="ＭＳ Ｐゴシック" charset="0"/>
              </a:rPr>
              <a:t>figure</a:t>
            </a:r>
            <a:r>
              <a:rPr lang="nl-BE" sz="2300" i="1" u="sng" dirty="0">
                <a:solidFill>
                  <a:srgbClr val="002060"/>
                </a:solidFill>
                <a:latin typeface="Arial" charset="0"/>
                <a:ea typeface="ＭＳ Ｐゴシック" charset="0"/>
                <a:cs typeface="ＭＳ Ｐゴシック" charset="0"/>
              </a:rPr>
              <a:t> of </a:t>
            </a:r>
            <a:r>
              <a:rPr lang="nl-BE" sz="2300" i="1" u="sng" dirty="0" err="1">
                <a:solidFill>
                  <a:srgbClr val="002060"/>
                </a:solidFill>
                <a:latin typeface="Arial" charset="0"/>
                <a:ea typeface="ＭＳ Ｐゴシック" charset="0"/>
                <a:cs typeface="ＭＳ Ｐゴシック" charset="0"/>
              </a:rPr>
              <a:t>happiness</a:t>
            </a:r>
            <a:r>
              <a:rPr lang="nl-BE" sz="2300" i="1" dirty="0">
                <a:solidFill>
                  <a:srgbClr val="002060"/>
                </a:solidFill>
                <a:latin typeface="Arial" charset="0"/>
                <a:ea typeface="ＭＳ Ｐゴシック" charset="0"/>
                <a:cs typeface="ＭＳ Ｐゴシック" charset="0"/>
              </a:rPr>
              <a:t> </a:t>
            </a:r>
            <a:r>
              <a:rPr lang="nl-BE" sz="2300" dirty="0" err="1">
                <a:solidFill>
                  <a:srgbClr val="002060"/>
                </a:solidFill>
                <a:latin typeface="Arial" charset="0"/>
                <a:ea typeface="ＭＳ Ｐゴシック" charset="0"/>
                <a:cs typeface="ＭＳ Ｐゴシック" charset="0"/>
              </a:rPr>
              <a:t>by</a:t>
            </a:r>
            <a:r>
              <a:rPr lang="nl-BE" sz="2300" dirty="0">
                <a:solidFill>
                  <a:srgbClr val="002060"/>
                </a:solidFill>
                <a:latin typeface="Arial" charset="0"/>
                <a:ea typeface="ＭＳ Ｐゴシック" charset="0"/>
                <a:cs typeface="ＭＳ Ｐゴシック" charset="0"/>
              </a:rPr>
              <a:t> </a:t>
            </a:r>
            <a:r>
              <a:rPr lang="nl-BE" sz="2300" dirty="0" err="1">
                <a:solidFill>
                  <a:srgbClr val="002060"/>
                </a:solidFill>
                <a:latin typeface="Arial" charset="0"/>
                <a:ea typeface="ＭＳ Ｐゴシック" charset="0"/>
                <a:cs typeface="ＭＳ Ｐゴシック" charset="0"/>
              </a:rPr>
              <a:t>expressing</a:t>
            </a:r>
            <a:r>
              <a:rPr lang="nl-BE" sz="2300" dirty="0">
                <a:solidFill>
                  <a:srgbClr val="002060"/>
                </a:solidFill>
                <a:latin typeface="Arial" charset="0"/>
                <a:ea typeface="ＭＳ Ｐゴシック" charset="0"/>
                <a:cs typeface="ＭＳ Ｐゴシック" charset="0"/>
              </a:rPr>
              <a:t> a </a:t>
            </a:r>
            <a:r>
              <a:rPr lang="nl-BE" sz="2300" dirty="0" err="1">
                <a:solidFill>
                  <a:srgbClr val="002060"/>
                </a:solidFill>
                <a:latin typeface="Arial" charset="0"/>
                <a:ea typeface="ＭＳ Ｐゴシック" charset="0"/>
                <a:cs typeface="ＭＳ Ｐゴシック" charset="0"/>
              </a:rPr>
              <a:t>deep</a:t>
            </a:r>
            <a:r>
              <a:rPr lang="nl-BE" sz="2300" dirty="0">
                <a:solidFill>
                  <a:srgbClr val="002060"/>
                </a:solidFill>
                <a:latin typeface="Arial" charset="0"/>
                <a:ea typeface="ＭＳ Ｐゴシック" charset="0"/>
                <a:cs typeface="ＭＳ Ｐゴシック" charset="0"/>
              </a:rPr>
              <a:t> feeling of </a:t>
            </a:r>
            <a:r>
              <a:rPr lang="nl-BE" sz="2300" dirty="0" err="1">
                <a:solidFill>
                  <a:srgbClr val="002060"/>
                </a:solidFill>
                <a:latin typeface="Arial" charset="0"/>
                <a:ea typeface="ＭＳ Ｐゴシック" charset="0"/>
                <a:cs typeface="ＭＳ Ｐゴシック" charset="0"/>
              </a:rPr>
              <a:t>satisfaction</a:t>
            </a:r>
            <a:r>
              <a:rPr lang="nl-BE" sz="2300" dirty="0">
                <a:solidFill>
                  <a:srgbClr val="002060"/>
                </a:solidFill>
                <a:latin typeface="Arial" charset="0"/>
                <a:ea typeface="ＭＳ Ｐゴシック" charset="0"/>
                <a:cs typeface="ＭＳ Ｐゴシック" charset="0"/>
              </a:rPr>
              <a:t> </a:t>
            </a:r>
            <a:r>
              <a:rPr lang="nl-BE" sz="2300" dirty="0" err="1">
                <a:solidFill>
                  <a:srgbClr val="002060"/>
                </a:solidFill>
                <a:latin typeface="Arial" charset="0"/>
                <a:ea typeface="ＭＳ Ｐゴシック" charset="0"/>
                <a:cs typeface="ＭＳ Ｐゴシック" charset="0"/>
              </a:rPr>
              <a:t>and</a:t>
            </a:r>
            <a:r>
              <a:rPr lang="nl-BE" sz="2300" dirty="0">
                <a:solidFill>
                  <a:srgbClr val="002060"/>
                </a:solidFill>
                <a:latin typeface="Arial" charset="0"/>
                <a:ea typeface="ＭＳ Ｐゴシック" charset="0"/>
                <a:cs typeface="ＭＳ Ｐゴシック" charset="0"/>
              </a:rPr>
              <a:t> </a:t>
            </a:r>
            <a:r>
              <a:rPr lang="nl-BE" sz="2300" dirty="0" err="1">
                <a:solidFill>
                  <a:srgbClr val="002060"/>
                </a:solidFill>
                <a:latin typeface="Arial" charset="0"/>
                <a:ea typeface="ＭＳ Ｐゴシック" charset="0"/>
                <a:cs typeface="ＭＳ Ｐゴシック" charset="0"/>
              </a:rPr>
              <a:t>avoiding</a:t>
            </a:r>
            <a:r>
              <a:rPr lang="nl-BE" sz="2300" dirty="0">
                <a:solidFill>
                  <a:srgbClr val="002060"/>
                </a:solidFill>
                <a:latin typeface="Arial" charset="0"/>
                <a:ea typeface="ＭＳ Ｐゴシック" charset="0"/>
                <a:cs typeface="ＭＳ Ｐゴシック" charset="0"/>
              </a:rPr>
              <a:t> </a:t>
            </a:r>
            <a:r>
              <a:rPr lang="nl-BE" sz="2300" dirty="0" err="1">
                <a:solidFill>
                  <a:srgbClr val="002060"/>
                </a:solidFill>
                <a:latin typeface="Arial" charset="0"/>
                <a:ea typeface="ＭＳ Ｐゴシック" charset="0"/>
                <a:cs typeface="ＭＳ Ｐゴシック" charset="0"/>
              </a:rPr>
              <a:t>depression</a:t>
            </a:r>
            <a:r>
              <a:rPr lang="nl-BE" sz="2300" dirty="0">
                <a:solidFill>
                  <a:srgbClr val="002060"/>
                </a:solidFill>
                <a:latin typeface="Arial" charset="0"/>
                <a:ea typeface="ＭＳ Ｐゴシック" charset="0"/>
                <a:cs typeface="ＭＳ Ｐゴシック" charset="0"/>
              </a:rPr>
              <a:t> </a:t>
            </a:r>
            <a:r>
              <a:rPr lang="nl-BE" sz="2300" dirty="0" err="1">
                <a:solidFill>
                  <a:srgbClr val="002060"/>
                </a:solidFill>
                <a:latin typeface="Arial" charset="0"/>
                <a:ea typeface="ＭＳ Ｐゴシック" charset="0"/>
                <a:cs typeface="ＭＳ Ｐゴシック" charset="0"/>
              </a:rPr>
              <a:t>an</a:t>
            </a:r>
            <a:r>
              <a:rPr lang="nl-BE" sz="2300" dirty="0">
                <a:solidFill>
                  <a:srgbClr val="002060"/>
                </a:solidFill>
                <a:latin typeface="Arial" charset="0"/>
                <a:ea typeface="ＭＳ Ｐゴシック" charset="0"/>
                <a:cs typeface="ＭＳ Ｐゴシック" charset="0"/>
              </a:rPr>
              <a:t> </a:t>
            </a:r>
            <a:r>
              <a:rPr lang="nl-BE" sz="2300" dirty="0" err="1">
                <a:solidFill>
                  <a:srgbClr val="002060"/>
                </a:solidFill>
                <a:latin typeface="Arial" charset="0"/>
                <a:ea typeface="ＭＳ Ｐゴシック" charset="0"/>
                <a:cs typeface="ＭＳ Ｐゴシック" charset="0"/>
              </a:rPr>
              <a:t>sadness</a:t>
            </a:r>
            <a:r>
              <a:rPr lang="nl-BE" sz="2300" dirty="0">
                <a:solidFill>
                  <a:srgbClr val="002060"/>
                </a:solidFill>
                <a:latin typeface="Arial" charset="0"/>
                <a:ea typeface="ＭＳ Ｐゴシック" charset="0"/>
                <a:cs typeface="ＭＳ Ｐゴシック" charset="0"/>
              </a:rPr>
              <a:t>.</a:t>
            </a:r>
            <a:endParaRPr lang="fr-BE" sz="2300" dirty="0"/>
          </a:p>
        </p:txBody>
      </p:sp>
      <p:pic>
        <p:nvPicPr>
          <p:cNvPr id="6" name="Image 5"/>
          <p:cNvPicPr>
            <a:picLocks noChangeAspect="1"/>
          </p:cNvPicPr>
          <p:nvPr/>
        </p:nvPicPr>
        <p:blipFill>
          <a:blip r:embed="rId2"/>
          <a:stretch>
            <a:fillRect/>
          </a:stretch>
        </p:blipFill>
        <p:spPr>
          <a:xfrm>
            <a:off x="3445789" y="1981201"/>
            <a:ext cx="4707611" cy="2571750"/>
          </a:xfrm>
          <a:prstGeom prst="rect">
            <a:avLst/>
          </a:prstGeom>
        </p:spPr>
      </p:pic>
    </p:spTree>
    <p:extLst>
      <p:ext uri="{BB962C8B-B14F-4D97-AF65-F5344CB8AC3E}">
        <p14:creationId xmlns:p14="http://schemas.microsoft.com/office/powerpoint/2010/main" val="319209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6391" y="268511"/>
            <a:ext cx="8911687" cy="798289"/>
          </a:xfrm>
        </p:spPr>
        <p:txBody>
          <a:bodyPr>
            <a:normAutofit/>
          </a:bodyPr>
          <a:lstStyle/>
          <a:p>
            <a:r>
              <a:rPr lang="fr-BE" sz="2800" dirty="0">
                <a:solidFill>
                  <a:srgbClr val="002060"/>
                </a:solidFill>
              </a:rPr>
              <a:t>The EU-</a:t>
            </a:r>
            <a:r>
              <a:rPr lang="fr-BE" sz="2800" dirty="0" err="1">
                <a:solidFill>
                  <a:srgbClr val="002060"/>
                </a:solidFill>
              </a:rPr>
              <a:t>Chapter</a:t>
            </a:r>
            <a:r>
              <a:rPr lang="fr-BE" sz="2800" dirty="0">
                <a:solidFill>
                  <a:srgbClr val="002060"/>
                </a:solidFill>
              </a:rPr>
              <a:t> challenges for the </a:t>
            </a:r>
            <a:r>
              <a:rPr lang="fr-BE" sz="2800" dirty="0" err="1">
                <a:solidFill>
                  <a:srgbClr val="002060"/>
                </a:solidFill>
              </a:rPr>
              <a:t>coming</a:t>
            </a:r>
            <a:r>
              <a:rPr lang="fr-BE" sz="2800" dirty="0">
                <a:solidFill>
                  <a:srgbClr val="002060"/>
                </a:solidFill>
              </a:rPr>
              <a:t> </a:t>
            </a:r>
            <a:r>
              <a:rPr lang="fr-BE" sz="2800" dirty="0" err="1">
                <a:solidFill>
                  <a:srgbClr val="002060"/>
                </a:solidFill>
              </a:rPr>
              <a:t>years</a:t>
            </a:r>
            <a:r>
              <a:rPr lang="fr-BE" sz="2800" dirty="0">
                <a:solidFill>
                  <a:srgbClr val="002060"/>
                </a:solidFill>
              </a:rPr>
              <a:t> </a:t>
            </a:r>
          </a:p>
        </p:txBody>
      </p:sp>
      <p:sp>
        <p:nvSpPr>
          <p:cNvPr id="3" name="Espace réservé du contenu 2"/>
          <p:cNvSpPr>
            <a:spLocks noGrp="1"/>
          </p:cNvSpPr>
          <p:nvPr>
            <p:ph idx="1"/>
          </p:nvPr>
        </p:nvSpPr>
        <p:spPr>
          <a:xfrm>
            <a:off x="1793345" y="1413934"/>
            <a:ext cx="8915400" cy="4436532"/>
          </a:xfrm>
        </p:spPr>
        <p:txBody>
          <a:bodyPr>
            <a:normAutofit fontScale="77500" lnSpcReduction="20000"/>
          </a:bodyPr>
          <a:lstStyle/>
          <a:p>
            <a:pPr>
              <a:lnSpc>
                <a:spcPct val="120000"/>
              </a:lnSpc>
            </a:pPr>
            <a:r>
              <a:rPr lang="en-US" sz="2600" dirty="0">
                <a:solidFill>
                  <a:srgbClr val="002060"/>
                </a:solidFill>
              </a:rPr>
              <a:t>To Develop five main hubs:  New generation – Youth – Climate - E</a:t>
            </a:r>
          </a:p>
          <a:p>
            <a:pPr>
              <a:lnSpc>
                <a:spcPct val="120000"/>
              </a:lnSpc>
            </a:pPr>
            <a:r>
              <a:rPr lang="en-US" sz="2600" dirty="0">
                <a:solidFill>
                  <a:srgbClr val="002060"/>
                </a:solidFill>
              </a:rPr>
              <a:t>To implement </a:t>
            </a:r>
            <a:r>
              <a:rPr lang="en-US" sz="2600" b="1" u="sng" dirty="0">
                <a:solidFill>
                  <a:srgbClr val="002060"/>
                </a:solidFill>
              </a:rPr>
              <a:t>concrete initiatives </a:t>
            </a:r>
            <a:r>
              <a:rPr lang="en-US" sz="2600" dirty="0">
                <a:solidFill>
                  <a:srgbClr val="002060"/>
                </a:solidFill>
              </a:rPr>
              <a:t>and </a:t>
            </a:r>
            <a:r>
              <a:rPr lang="en-US" sz="2600" b="1" u="sng" dirty="0">
                <a:solidFill>
                  <a:srgbClr val="002060"/>
                </a:solidFill>
              </a:rPr>
              <a:t>specific projects </a:t>
            </a:r>
            <a:r>
              <a:rPr lang="en-US" sz="2600" dirty="0">
                <a:solidFill>
                  <a:srgbClr val="002060"/>
                </a:solidFill>
              </a:rPr>
              <a:t>dealing with the priorities of the Planetary Emergency Plan, at the level of the national offices of the </a:t>
            </a:r>
            <a:r>
              <a:rPr lang="en-US" sz="2600" dirty="0" err="1">
                <a:solidFill>
                  <a:srgbClr val="002060"/>
                </a:solidFill>
              </a:rPr>
              <a:t>CoR</a:t>
            </a:r>
            <a:r>
              <a:rPr lang="en-US" sz="2600" dirty="0">
                <a:solidFill>
                  <a:srgbClr val="002060"/>
                </a:solidFill>
              </a:rPr>
              <a:t>, in particular that of the EU Chapter;</a:t>
            </a:r>
          </a:p>
          <a:p>
            <a:pPr>
              <a:lnSpc>
                <a:spcPct val="120000"/>
              </a:lnSpc>
            </a:pPr>
            <a:r>
              <a:rPr lang="en-US" sz="2600" dirty="0">
                <a:solidFill>
                  <a:srgbClr val="002060"/>
                </a:solidFill>
              </a:rPr>
              <a:t>They should </a:t>
            </a:r>
            <a:r>
              <a:rPr lang="en-US" sz="2600" b="1" u="sng" dirty="0">
                <a:solidFill>
                  <a:srgbClr val="002060"/>
                </a:solidFill>
              </a:rPr>
              <a:t>explicitly integrate their holistic dimension </a:t>
            </a:r>
            <a:r>
              <a:rPr lang="en-US" sz="2600" dirty="0">
                <a:solidFill>
                  <a:srgbClr val="002060"/>
                </a:solidFill>
              </a:rPr>
              <a:t>which takes into account the complexity of the systems that remains the cornerstone of the Club of Rome's thinking:</a:t>
            </a:r>
          </a:p>
          <a:p>
            <a:pPr>
              <a:lnSpc>
                <a:spcPct val="120000"/>
              </a:lnSpc>
            </a:pPr>
            <a:r>
              <a:rPr lang="en-US" sz="2600" dirty="0">
                <a:solidFill>
                  <a:srgbClr val="002060"/>
                </a:solidFill>
              </a:rPr>
              <a:t>These initiatives must </a:t>
            </a:r>
            <a:r>
              <a:rPr lang="en-US" sz="2600" b="1" u="sng" dirty="0">
                <a:solidFill>
                  <a:srgbClr val="002060"/>
                </a:solidFill>
              </a:rPr>
              <a:t>respond to </a:t>
            </a:r>
            <a:r>
              <a:rPr lang="en-US" sz="2600" b="1" u="sng" dirty="0" err="1">
                <a:solidFill>
                  <a:srgbClr val="002060"/>
                </a:solidFill>
              </a:rPr>
              <a:t>the”</a:t>
            </a:r>
            <a:r>
              <a:rPr lang="en-US" sz="2600" b="1" i="1" u="sng" dirty="0" err="1">
                <a:solidFill>
                  <a:srgbClr val="002060"/>
                </a:solidFill>
              </a:rPr>
              <a:t>crying</a:t>
            </a:r>
            <a:r>
              <a:rPr lang="en-US" sz="2600" b="1" i="1" u="sng" dirty="0">
                <a:solidFill>
                  <a:srgbClr val="002060"/>
                </a:solidFill>
              </a:rPr>
              <a:t> need for increased inter-generational dialogue</a:t>
            </a:r>
            <a:r>
              <a:rPr lang="en-US" sz="2600" b="1" u="sng" dirty="0">
                <a:solidFill>
                  <a:srgbClr val="002060"/>
                </a:solidFill>
              </a:rPr>
              <a:t>” and understanding </a:t>
            </a:r>
            <a:r>
              <a:rPr lang="en-US" sz="2600" dirty="0">
                <a:solidFill>
                  <a:srgbClr val="002060"/>
                </a:solidFill>
              </a:rPr>
              <a:t>in a society in which the younger generations are more and more aware of the immense future challenges, mobilized and engaged.</a:t>
            </a:r>
          </a:p>
          <a:p>
            <a:endParaRPr lang="fr-BE" dirty="0"/>
          </a:p>
        </p:txBody>
      </p:sp>
    </p:spTree>
    <p:extLst>
      <p:ext uri="{BB962C8B-B14F-4D97-AF65-F5344CB8AC3E}">
        <p14:creationId xmlns:p14="http://schemas.microsoft.com/office/powerpoint/2010/main" val="400183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3357" y="200776"/>
            <a:ext cx="9387945" cy="1280890"/>
          </a:xfrm>
        </p:spPr>
        <p:txBody>
          <a:bodyPr>
            <a:normAutofit/>
          </a:bodyPr>
          <a:lstStyle/>
          <a:p>
            <a:r>
              <a:rPr lang="fr-BE" sz="2800" dirty="0">
                <a:solidFill>
                  <a:srgbClr val="002060"/>
                </a:solidFill>
                <a:latin typeface="+mn-lt"/>
              </a:rPr>
              <a:t>The </a:t>
            </a:r>
            <a:r>
              <a:rPr lang="fr-BE" sz="2800" i="1" dirty="0">
                <a:solidFill>
                  <a:srgbClr val="002060"/>
                </a:solidFill>
                <a:latin typeface="+mn-lt"/>
              </a:rPr>
              <a:t>NEW CIVILISATION </a:t>
            </a:r>
            <a:r>
              <a:rPr lang="fr-BE" sz="2800" dirty="0">
                <a:solidFill>
                  <a:srgbClr val="002060"/>
                </a:solidFill>
                <a:latin typeface="+mn-lt"/>
              </a:rPr>
              <a:t>Hub of the </a:t>
            </a:r>
            <a:r>
              <a:rPr lang="fr-BE" sz="2800" dirty="0" err="1">
                <a:solidFill>
                  <a:srgbClr val="002060"/>
                </a:solidFill>
                <a:latin typeface="+mn-lt"/>
              </a:rPr>
              <a:t>CoR</a:t>
            </a:r>
            <a:r>
              <a:rPr lang="fr-BE" sz="2800" dirty="0">
                <a:solidFill>
                  <a:srgbClr val="002060"/>
                </a:solidFill>
                <a:latin typeface="+mn-lt"/>
              </a:rPr>
              <a:t>-EU </a:t>
            </a:r>
            <a:r>
              <a:rPr lang="fr-BE" sz="2800" dirty="0" err="1">
                <a:solidFill>
                  <a:srgbClr val="002060"/>
                </a:solidFill>
                <a:latin typeface="+mn-lt"/>
              </a:rPr>
              <a:t>Chapter</a:t>
            </a:r>
            <a:endParaRPr lang="fr-BE" sz="2800" dirty="0">
              <a:latin typeface="+mn-lt"/>
            </a:endParaRPr>
          </a:p>
        </p:txBody>
      </p:sp>
      <p:sp>
        <p:nvSpPr>
          <p:cNvPr id="3" name="Espace réservé du contenu 2"/>
          <p:cNvSpPr>
            <a:spLocks noGrp="1"/>
          </p:cNvSpPr>
          <p:nvPr>
            <p:ph idx="1"/>
          </p:nvPr>
        </p:nvSpPr>
        <p:spPr>
          <a:xfrm>
            <a:off x="1012029" y="1204690"/>
            <a:ext cx="5270238" cy="4944533"/>
          </a:xfrm>
        </p:spPr>
        <p:txBody>
          <a:bodyPr>
            <a:noAutofit/>
          </a:bodyPr>
          <a:lstStyle/>
          <a:p>
            <a:pPr marL="0" indent="0">
              <a:buNone/>
            </a:pPr>
            <a:r>
              <a:rPr lang="en-US" sz="2000" dirty="0">
                <a:solidFill>
                  <a:srgbClr val="002060"/>
                </a:solidFill>
              </a:rPr>
              <a:t>Its </a:t>
            </a:r>
            <a:r>
              <a:rPr lang="en-US" sz="2000" b="1" dirty="0">
                <a:solidFill>
                  <a:srgbClr val="002060"/>
                </a:solidFill>
              </a:rPr>
              <a:t>specificity</a:t>
            </a:r>
            <a:r>
              <a:rPr lang="en-US" sz="2000" dirty="0">
                <a:solidFill>
                  <a:srgbClr val="002060"/>
                </a:solidFill>
              </a:rPr>
              <a:t> will be:</a:t>
            </a:r>
          </a:p>
          <a:p>
            <a:pPr>
              <a:lnSpc>
                <a:spcPct val="110000"/>
              </a:lnSpc>
            </a:pPr>
            <a:r>
              <a:rPr lang="en-US" sz="2000" dirty="0">
                <a:solidFill>
                  <a:srgbClr val="002060"/>
                </a:solidFill>
              </a:rPr>
              <a:t>to attach all its </a:t>
            </a:r>
            <a:r>
              <a:rPr lang="en-US" sz="2000" b="1" u="sng" dirty="0">
                <a:solidFill>
                  <a:srgbClr val="002060"/>
                </a:solidFill>
              </a:rPr>
              <a:t>importance to a truly strategic global vision</a:t>
            </a:r>
            <a:r>
              <a:rPr lang="en-US" sz="2000" dirty="0">
                <a:solidFill>
                  <a:srgbClr val="002060"/>
                </a:solidFill>
              </a:rPr>
              <a:t> that is interdisciplinary and mobilizes the young generations;</a:t>
            </a:r>
          </a:p>
          <a:p>
            <a:pPr>
              <a:lnSpc>
                <a:spcPct val="110000"/>
              </a:lnSpc>
            </a:pPr>
            <a:r>
              <a:rPr lang="en-US" sz="2000" dirty="0">
                <a:solidFill>
                  <a:srgbClr val="002060"/>
                </a:solidFill>
              </a:rPr>
              <a:t>to stress </a:t>
            </a:r>
            <a:r>
              <a:rPr lang="en-US" sz="2000" b="1" u="sng" dirty="0">
                <a:solidFill>
                  <a:srgbClr val="002060"/>
                </a:solidFill>
              </a:rPr>
              <a:t>the need for the systemic dimension in the methodologies applied</a:t>
            </a:r>
            <a:r>
              <a:rPr lang="en-US" sz="2000" u="sng" dirty="0">
                <a:solidFill>
                  <a:srgbClr val="002060"/>
                </a:solidFill>
              </a:rPr>
              <a:t>; </a:t>
            </a:r>
            <a:r>
              <a:rPr lang="en-US" sz="2000" dirty="0">
                <a:solidFill>
                  <a:srgbClr val="002060"/>
                </a:solidFill>
              </a:rPr>
              <a:t>dimension also irreducible while many still do not seem able to embrace it, which inevitably causes many projects to fail;</a:t>
            </a:r>
          </a:p>
          <a:p>
            <a:pPr>
              <a:lnSpc>
                <a:spcPct val="110000"/>
              </a:lnSpc>
            </a:pPr>
            <a:r>
              <a:rPr lang="en-US" sz="2000" dirty="0">
                <a:solidFill>
                  <a:srgbClr val="002060"/>
                </a:solidFill>
              </a:rPr>
              <a:t>To </a:t>
            </a:r>
            <a:r>
              <a:rPr lang="en-US" sz="2000" b="1" u="sng" dirty="0">
                <a:solidFill>
                  <a:srgbClr val="002060"/>
                </a:solidFill>
              </a:rPr>
              <a:t>tackle more effectively in this context the most urgent challenges </a:t>
            </a:r>
            <a:r>
              <a:rPr lang="en-US" sz="2000" dirty="0">
                <a:solidFill>
                  <a:srgbClr val="002060"/>
                </a:solidFill>
              </a:rPr>
              <a:t>in each of the hubs, such as in particular the challenges of the Climate hub.</a:t>
            </a:r>
          </a:p>
          <a:p>
            <a:endParaRPr lang="en-US" sz="2000" dirty="0">
              <a:solidFill>
                <a:srgbClr val="002060"/>
              </a:solidFill>
              <a:latin typeface="arial" panose="020B0604020202020204" pitchFamily="34" charset="0"/>
            </a:endParaRPr>
          </a:p>
          <a:p>
            <a:endParaRPr lang="en-US" sz="2000" dirty="0">
              <a:solidFill>
                <a:srgbClr val="002060"/>
              </a:solidFill>
              <a:latin typeface="arial" panose="020B0604020202020204" pitchFamily="34" charset="0"/>
            </a:endParaRPr>
          </a:p>
        </p:txBody>
      </p:sp>
      <p:sp>
        <p:nvSpPr>
          <p:cNvPr id="4" name="Espace réservé du contenu 2"/>
          <p:cNvSpPr txBox="1">
            <a:spLocks/>
          </p:cNvSpPr>
          <p:nvPr/>
        </p:nvSpPr>
        <p:spPr>
          <a:xfrm>
            <a:off x="6282267" y="1270000"/>
            <a:ext cx="5727438" cy="4800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2000" b="0" i="0" u="none" strike="noStrike" kern="1200" cap="none" spc="0" normalizeH="0" baseline="0" noProof="0" dirty="0">
                <a:ln>
                  <a:noFill/>
                </a:ln>
                <a:solidFill>
                  <a:srgbClr val="002060"/>
                </a:solidFill>
                <a:effectLst/>
                <a:uLnTx/>
                <a:uFillTx/>
                <a:latin typeface="Century Gothic"/>
                <a:ea typeface="+mn-ea"/>
                <a:cs typeface="+mn-cs"/>
              </a:rPr>
              <a:t>Its integrative </a:t>
            </a:r>
            <a:r>
              <a:rPr kumimoji="0" lang="en-US" sz="2000" b="1" i="0" u="none" strike="noStrike" kern="1200" cap="none" spc="0" normalizeH="0" baseline="0" noProof="0" dirty="0">
                <a:ln>
                  <a:noFill/>
                </a:ln>
                <a:solidFill>
                  <a:srgbClr val="002060"/>
                </a:solidFill>
                <a:effectLst/>
                <a:uLnTx/>
                <a:uFillTx/>
                <a:latin typeface="Century Gothic"/>
                <a:ea typeface="+mn-ea"/>
                <a:cs typeface="+mn-cs"/>
              </a:rPr>
              <a:t>methodologies</a:t>
            </a:r>
            <a:r>
              <a:rPr kumimoji="0" lang="en-US" sz="2000" b="0" i="0" u="none" strike="noStrike" kern="1200" cap="none" spc="0" normalizeH="0" baseline="0" noProof="0" dirty="0">
                <a:ln>
                  <a:noFill/>
                </a:ln>
                <a:solidFill>
                  <a:srgbClr val="002060"/>
                </a:solidFill>
                <a:effectLst/>
                <a:uLnTx/>
                <a:uFillTx/>
                <a:latin typeface="Century Gothic"/>
                <a:ea typeface="+mn-ea"/>
                <a:cs typeface="+mn-cs"/>
              </a:rPr>
              <a:t> should allow:</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000" b="0" i="0" u="none" strike="noStrike" kern="1200" cap="none" spc="0" normalizeH="0" baseline="0" noProof="0" dirty="0">
                <a:ln>
                  <a:noFill/>
                </a:ln>
                <a:solidFill>
                  <a:srgbClr val="002060"/>
                </a:solidFill>
                <a:effectLst/>
                <a:uLnTx/>
                <a:uFillTx/>
                <a:latin typeface="Century Gothic"/>
                <a:ea typeface="+mn-ea"/>
                <a:cs typeface="+mn-cs"/>
              </a:rPr>
              <a:t>to be able to tackle without delay, and probably to test with its members </a:t>
            </a:r>
            <a:r>
              <a:rPr kumimoji="0" lang="en-US" sz="2000" b="1" i="0" u="sng" strike="noStrike" kern="1200" cap="none" spc="0" normalizeH="0" baseline="0" noProof="0" dirty="0">
                <a:ln>
                  <a:noFill/>
                </a:ln>
                <a:solidFill>
                  <a:srgbClr val="002060"/>
                </a:solidFill>
                <a:effectLst/>
                <a:uLnTx/>
                <a:uFillTx/>
                <a:latin typeface="Century Gothic"/>
                <a:ea typeface="+mn-ea"/>
                <a:cs typeface="+mn-cs"/>
              </a:rPr>
              <a:t>a new formula of "co-construction" of project</a:t>
            </a:r>
            <a:r>
              <a:rPr kumimoji="0" lang="en-US" sz="2000" b="0" i="0" u="sng" strike="noStrike" kern="1200" cap="none" spc="0" normalizeH="0" baseline="0" noProof="0" dirty="0">
                <a:ln>
                  <a:noFill/>
                </a:ln>
                <a:solidFill>
                  <a:srgbClr val="002060"/>
                </a:solidFill>
                <a:effectLst/>
                <a:uLnTx/>
                <a:uFillTx/>
                <a:latin typeface="Century Gothic"/>
                <a:ea typeface="+mn-ea"/>
                <a:cs typeface="+mn-cs"/>
              </a:rPr>
              <a:t>s</a:t>
            </a:r>
            <a:r>
              <a:rPr kumimoji="0" lang="en-US" sz="2000" b="0" i="0" u="none" strike="noStrike" kern="1200" cap="none" spc="0" normalizeH="0" baseline="0" noProof="0" dirty="0">
                <a:ln>
                  <a:noFill/>
                </a:ln>
                <a:solidFill>
                  <a:srgbClr val="002060"/>
                </a:solidFill>
                <a:effectLst/>
                <a:uLnTx/>
                <a:uFillTx/>
                <a:latin typeface="Century Gothic"/>
                <a:ea typeface="+mn-ea"/>
                <a:cs typeface="+mn-cs"/>
              </a:rPr>
              <a:t> which fully integrates complexity and the systemic approach</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000" b="0" i="0" u="none" strike="noStrike" kern="1200" cap="none" spc="0" normalizeH="0" baseline="0" noProof="0" dirty="0">
                <a:ln>
                  <a:noFill/>
                </a:ln>
                <a:solidFill>
                  <a:srgbClr val="002060"/>
                </a:solidFill>
                <a:effectLst/>
                <a:uLnTx/>
                <a:uFillTx/>
                <a:latin typeface="Century Gothic"/>
                <a:ea typeface="+mn-ea"/>
                <a:cs typeface="+mn-cs"/>
              </a:rPr>
              <a:t>to identify </a:t>
            </a:r>
            <a:r>
              <a:rPr kumimoji="0" lang="en-US" sz="2000" b="1" i="0" u="sng" strike="noStrike" kern="1200" cap="none" spc="0" normalizeH="0" baseline="0" noProof="0" dirty="0">
                <a:ln>
                  <a:noFill/>
                </a:ln>
                <a:solidFill>
                  <a:srgbClr val="002060"/>
                </a:solidFill>
                <a:effectLst/>
                <a:uLnTx/>
                <a:uFillTx/>
                <a:latin typeface="Century Gothic"/>
                <a:ea typeface="+mn-ea"/>
                <a:cs typeface="+mn-cs"/>
              </a:rPr>
              <a:t>how everyone can then act concretely </a:t>
            </a:r>
            <a:r>
              <a:rPr kumimoji="0" lang="en-US" sz="2000" b="0" i="0" u="none" strike="noStrike" kern="1200" cap="none" spc="0" normalizeH="0" baseline="0" noProof="0" dirty="0">
                <a:ln>
                  <a:noFill/>
                </a:ln>
                <a:solidFill>
                  <a:srgbClr val="002060"/>
                </a:solidFill>
                <a:effectLst/>
                <a:uLnTx/>
                <a:uFillTx/>
                <a:latin typeface="Century Gothic"/>
                <a:ea typeface="+mn-ea"/>
                <a:cs typeface="+mn-cs"/>
              </a:rPr>
              <a:t>to promote ‘individually and collectively the common agenda of the </a:t>
            </a:r>
            <a:r>
              <a:rPr kumimoji="0" lang="en-US" sz="2000" b="0" i="0" u="none" strike="noStrike" kern="1200" cap="none" spc="0" normalizeH="0" baseline="0" noProof="0" dirty="0" err="1">
                <a:ln>
                  <a:noFill/>
                </a:ln>
                <a:solidFill>
                  <a:srgbClr val="002060"/>
                </a:solidFill>
                <a:effectLst/>
                <a:uLnTx/>
                <a:uFillTx/>
                <a:latin typeface="Century Gothic"/>
                <a:ea typeface="+mn-ea"/>
                <a:cs typeface="+mn-cs"/>
              </a:rPr>
              <a:t>CoR</a:t>
            </a:r>
            <a:r>
              <a:rPr kumimoji="0" lang="en-US" sz="2000" b="0" i="0" u="none" strike="noStrike" kern="1200" cap="none" spc="0" normalizeH="0" baseline="0" noProof="0" dirty="0">
                <a:ln>
                  <a:noFill/>
                </a:ln>
                <a:solidFill>
                  <a:srgbClr val="002060"/>
                </a:solidFill>
                <a:effectLst/>
                <a:uLnTx/>
                <a:uFillTx/>
                <a:latin typeface="Century Gothic"/>
                <a:ea typeface="+mn-ea"/>
                <a:cs typeface="+mn-cs"/>
              </a:rPr>
              <a:t> and orient it particularly towards the EU.</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000" b="0" i="0" u="none" strike="noStrike" kern="1200" cap="none" spc="0" normalizeH="0" baseline="0" noProof="0" dirty="0">
                <a:ln>
                  <a:noFill/>
                </a:ln>
                <a:solidFill>
                  <a:srgbClr val="002060"/>
                </a:solidFill>
                <a:effectLst/>
                <a:uLnTx/>
                <a:uFillTx/>
                <a:latin typeface="Century Gothic"/>
                <a:ea typeface="+mn-ea"/>
                <a:cs typeface="+mn-cs"/>
              </a:rPr>
              <a:t>the need to </a:t>
            </a:r>
            <a:r>
              <a:rPr kumimoji="0" lang="en-US" sz="2000" b="1" i="0" u="sng" strike="noStrike" kern="1200" cap="none" spc="0" normalizeH="0" baseline="0" noProof="0" dirty="0">
                <a:ln>
                  <a:noFill/>
                </a:ln>
                <a:solidFill>
                  <a:srgbClr val="002060"/>
                </a:solidFill>
                <a:effectLst/>
                <a:uLnTx/>
                <a:uFillTx/>
                <a:latin typeface="Century Gothic"/>
                <a:ea typeface="+mn-ea"/>
                <a:cs typeface="+mn-cs"/>
              </a:rPr>
              <a:t>maintain their systemic perspective in each hub </a:t>
            </a:r>
            <a:r>
              <a:rPr kumimoji="0" lang="en-US" sz="2000" b="0" i="0" u="none" strike="noStrike" kern="1200" cap="none" spc="0" normalizeH="0" baseline="0" noProof="0" dirty="0">
                <a:ln>
                  <a:noFill/>
                </a:ln>
                <a:solidFill>
                  <a:srgbClr val="002060"/>
                </a:solidFill>
                <a:effectLst/>
                <a:uLnTx/>
                <a:uFillTx/>
                <a:latin typeface="Century Gothic"/>
                <a:ea typeface="+mn-ea"/>
                <a:cs typeface="+mn-cs"/>
              </a:rPr>
              <a:t>precisely through an adapted methodological approach.</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000" b="0" i="0" u="none" strike="noStrike" kern="1200" cap="none" spc="0" normalizeH="0" baseline="0" noProof="0" dirty="0">
              <a:ln>
                <a:noFill/>
              </a:ln>
              <a:solidFill>
                <a:srgbClr val="002060"/>
              </a:solidFill>
              <a:effectLst/>
              <a:uLnTx/>
              <a:uFillTx/>
              <a:latin typeface="Century Gothic"/>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000" b="0" i="0" u="none" strike="noStrike" kern="1200" cap="none" spc="0" normalizeH="0" baseline="0" noProof="0" dirty="0">
              <a:ln>
                <a:noFill/>
              </a:ln>
              <a:solidFill>
                <a:srgbClr val="002060"/>
              </a:solidFill>
              <a:effectLst/>
              <a:uLnTx/>
              <a:uFillTx/>
              <a:latin typeface="Century Gothic"/>
              <a:ea typeface="+mn-ea"/>
              <a:cs typeface="+mn-cs"/>
            </a:endParaRPr>
          </a:p>
        </p:txBody>
      </p:sp>
    </p:spTree>
    <p:extLst>
      <p:ext uri="{BB962C8B-B14F-4D97-AF65-F5344CB8AC3E}">
        <p14:creationId xmlns:p14="http://schemas.microsoft.com/office/powerpoint/2010/main" val="413714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BD6DAE-C4CB-4AC2-96EA-2E2EC7EBA268}"/>
              </a:ext>
            </a:extLst>
          </p:cNvPr>
          <p:cNvSpPr>
            <a:spLocks noGrp="1"/>
          </p:cNvSpPr>
          <p:nvPr>
            <p:ph idx="1"/>
          </p:nvPr>
        </p:nvSpPr>
        <p:spPr>
          <a:xfrm>
            <a:off x="838200" y="1469985"/>
            <a:ext cx="10515600" cy="4706978"/>
          </a:xfrm>
        </p:spPr>
        <p:txBody>
          <a:bodyPr>
            <a:normAutofit/>
          </a:bodyPr>
          <a:lstStyle/>
          <a:p>
            <a:pPr marL="0" indent="0" algn="ctr">
              <a:lnSpc>
                <a:spcPct val="150000"/>
              </a:lnSpc>
              <a:buNone/>
            </a:pPr>
            <a:r>
              <a:rPr lang="fr-BE" sz="4000" b="1" dirty="0" err="1"/>
              <a:t>Welcome</a:t>
            </a:r>
            <a:r>
              <a:rPr lang="fr-BE" sz="4000" b="1" dirty="0"/>
              <a:t> </a:t>
            </a:r>
            <a:r>
              <a:rPr lang="fr-BE" sz="4000" b="1" dirty="0" err="1"/>
              <a:t>statement</a:t>
            </a:r>
            <a:endParaRPr lang="fr-BE" sz="4000" b="1" dirty="0"/>
          </a:p>
          <a:p>
            <a:pPr marL="0" indent="0" algn="ctr">
              <a:lnSpc>
                <a:spcPct val="150000"/>
              </a:lnSpc>
              <a:buNone/>
            </a:pPr>
            <a:r>
              <a:rPr lang="fr-BE" sz="4000" b="1" dirty="0"/>
              <a:t>by </a:t>
            </a:r>
          </a:p>
          <a:p>
            <a:pPr marL="0" indent="0" algn="ctr">
              <a:lnSpc>
                <a:spcPct val="100000"/>
              </a:lnSpc>
              <a:buNone/>
            </a:pPr>
            <a:r>
              <a:rPr lang="fr-BE" sz="4000" b="1" dirty="0"/>
              <a:t>Ilse Tant,</a:t>
            </a:r>
          </a:p>
          <a:p>
            <a:pPr marL="0" indent="0" algn="ctr">
              <a:lnSpc>
                <a:spcPct val="100000"/>
              </a:lnSpc>
              <a:buNone/>
            </a:pPr>
            <a:r>
              <a:rPr lang="fr-BE" sz="4000" b="1" dirty="0"/>
              <a:t>Chief Community Relations </a:t>
            </a:r>
            <a:r>
              <a:rPr lang="fr-BE" sz="4000" b="1" dirty="0" err="1"/>
              <a:t>Officer</a:t>
            </a:r>
            <a:endParaRPr lang="fr-BE" sz="4000" b="1" dirty="0"/>
          </a:p>
          <a:p>
            <a:pPr marL="0" indent="0" algn="ctr">
              <a:lnSpc>
                <a:spcPct val="100000"/>
              </a:lnSpc>
              <a:buNone/>
            </a:pPr>
            <a:r>
              <a:rPr lang="fr-BE" sz="4000" b="1" dirty="0"/>
              <a:t>ELIA</a:t>
            </a:r>
          </a:p>
        </p:txBody>
      </p:sp>
    </p:spTree>
    <p:extLst>
      <p:ext uri="{BB962C8B-B14F-4D97-AF65-F5344CB8AC3E}">
        <p14:creationId xmlns:p14="http://schemas.microsoft.com/office/powerpoint/2010/main" val="292652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867" y="214405"/>
            <a:ext cx="9453106" cy="944784"/>
          </a:xfrm>
        </p:spPr>
        <p:txBody>
          <a:bodyPr>
            <a:noAutofit/>
          </a:bodyPr>
          <a:lstStyle/>
          <a:p>
            <a:r>
              <a:rPr lang="fr-BE" sz="2800" dirty="0" err="1">
                <a:solidFill>
                  <a:srgbClr val="002060"/>
                </a:solidFill>
              </a:rPr>
              <a:t>Implementation</a:t>
            </a:r>
            <a:r>
              <a:rPr lang="fr-BE" sz="2800" dirty="0">
                <a:solidFill>
                  <a:srgbClr val="002060"/>
                </a:solidFill>
              </a:rPr>
              <a:t> of the objectives of the EU-</a:t>
            </a:r>
            <a:r>
              <a:rPr lang="fr-BE" sz="2800" dirty="0" err="1">
                <a:solidFill>
                  <a:srgbClr val="002060"/>
                </a:solidFill>
              </a:rPr>
              <a:t>Chapter</a:t>
            </a:r>
            <a:r>
              <a:rPr lang="fr-BE" sz="2800" dirty="0">
                <a:solidFill>
                  <a:srgbClr val="002060"/>
                </a:solidFill>
              </a:rPr>
              <a:t> in the Hubs </a:t>
            </a:r>
          </a:p>
        </p:txBody>
      </p:sp>
      <p:sp>
        <p:nvSpPr>
          <p:cNvPr id="3" name="Espace réservé du contenu 2"/>
          <p:cNvSpPr>
            <a:spLocks noGrp="1"/>
          </p:cNvSpPr>
          <p:nvPr>
            <p:ph idx="1"/>
          </p:nvPr>
        </p:nvSpPr>
        <p:spPr>
          <a:xfrm>
            <a:off x="1211083" y="1393863"/>
            <a:ext cx="8994682" cy="1958502"/>
          </a:xfrm>
        </p:spPr>
        <p:txBody>
          <a:bodyPr>
            <a:normAutofit/>
          </a:bodyPr>
          <a:lstStyle/>
          <a:p>
            <a:r>
              <a:rPr lang="fr-FR" sz="2000" dirty="0" err="1">
                <a:solidFill>
                  <a:srgbClr val="002060"/>
                </a:solidFill>
              </a:rPr>
              <a:t>Concrete</a:t>
            </a:r>
            <a:r>
              <a:rPr lang="fr-FR" sz="2000" dirty="0">
                <a:solidFill>
                  <a:srgbClr val="002060"/>
                </a:solidFill>
              </a:rPr>
              <a:t> </a:t>
            </a:r>
            <a:r>
              <a:rPr lang="fr-FR" sz="2000" dirty="0" err="1">
                <a:solidFill>
                  <a:srgbClr val="002060"/>
                </a:solidFill>
              </a:rPr>
              <a:t>projects</a:t>
            </a:r>
            <a:r>
              <a:rPr lang="fr-FR" sz="2000" dirty="0">
                <a:solidFill>
                  <a:srgbClr val="002060"/>
                </a:solidFill>
              </a:rPr>
              <a:t> </a:t>
            </a:r>
            <a:r>
              <a:rPr lang="fr-FR" sz="2000" dirty="0" err="1">
                <a:solidFill>
                  <a:srgbClr val="002060"/>
                </a:solidFill>
              </a:rPr>
              <a:t>will</a:t>
            </a:r>
            <a:r>
              <a:rPr lang="fr-FR" sz="2000" dirty="0">
                <a:solidFill>
                  <a:srgbClr val="002060"/>
                </a:solidFill>
              </a:rPr>
              <a:t> have to </a:t>
            </a:r>
            <a:r>
              <a:rPr lang="fr-FR" sz="2000" dirty="0" err="1">
                <a:solidFill>
                  <a:srgbClr val="002060"/>
                </a:solidFill>
              </a:rPr>
              <a:t>be</a:t>
            </a:r>
            <a:r>
              <a:rPr lang="fr-FR" sz="2000" dirty="0">
                <a:solidFill>
                  <a:srgbClr val="002060"/>
                </a:solidFill>
              </a:rPr>
              <a:t> </a:t>
            </a:r>
            <a:r>
              <a:rPr lang="fr-FR" sz="2000" dirty="0" err="1">
                <a:solidFill>
                  <a:srgbClr val="002060"/>
                </a:solidFill>
              </a:rPr>
              <a:t>analysed</a:t>
            </a:r>
            <a:r>
              <a:rPr lang="fr-FR" sz="2000" dirty="0">
                <a:solidFill>
                  <a:srgbClr val="002060"/>
                </a:solidFill>
              </a:rPr>
              <a:t> and/or </a:t>
            </a:r>
            <a:r>
              <a:rPr lang="fr-FR" sz="2000" dirty="0" err="1">
                <a:solidFill>
                  <a:srgbClr val="002060"/>
                </a:solidFill>
              </a:rPr>
              <a:t>build</a:t>
            </a:r>
            <a:r>
              <a:rPr lang="fr-FR" sz="2000" dirty="0">
                <a:solidFill>
                  <a:srgbClr val="002060"/>
                </a:solidFill>
              </a:rPr>
              <a:t> </a:t>
            </a:r>
            <a:r>
              <a:rPr lang="fr-FR" sz="2000" dirty="0" err="1">
                <a:solidFill>
                  <a:srgbClr val="002060"/>
                </a:solidFill>
              </a:rPr>
              <a:t>within</a:t>
            </a:r>
            <a:r>
              <a:rPr lang="fr-FR" sz="2000" dirty="0">
                <a:solidFill>
                  <a:srgbClr val="002060"/>
                </a:solidFill>
              </a:rPr>
              <a:t> the </a:t>
            </a:r>
            <a:r>
              <a:rPr lang="fr-FR" sz="2000" dirty="0" err="1">
                <a:solidFill>
                  <a:srgbClr val="002060"/>
                </a:solidFill>
              </a:rPr>
              <a:t>various</a:t>
            </a:r>
            <a:r>
              <a:rPr lang="fr-FR" sz="2000" dirty="0">
                <a:solidFill>
                  <a:srgbClr val="002060"/>
                </a:solidFill>
              </a:rPr>
              <a:t> Hubs y and </a:t>
            </a:r>
            <a:r>
              <a:rPr lang="fr-FR" sz="2000" u="sng" dirty="0" err="1">
                <a:solidFill>
                  <a:srgbClr val="002060"/>
                </a:solidFill>
              </a:rPr>
              <a:t>aligned</a:t>
            </a:r>
            <a:r>
              <a:rPr lang="fr-FR" sz="2000" u="sng" dirty="0">
                <a:solidFill>
                  <a:srgbClr val="002060"/>
                </a:solidFill>
              </a:rPr>
              <a:t> </a:t>
            </a:r>
            <a:r>
              <a:rPr lang="fr-FR" sz="2000" u="sng" dirty="0" err="1">
                <a:solidFill>
                  <a:srgbClr val="002060"/>
                </a:solidFill>
              </a:rPr>
              <a:t>with</a:t>
            </a:r>
            <a:r>
              <a:rPr lang="fr-FR" sz="2000" u="sng" dirty="0">
                <a:solidFill>
                  <a:srgbClr val="002060"/>
                </a:solidFill>
              </a:rPr>
              <a:t> the </a:t>
            </a:r>
            <a:r>
              <a:rPr lang="fr-FR" sz="2000" u="sng" dirty="0" err="1">
                <a:solidFill>
                  <a:srgbClr val="002060"/>
                </a:solidFill>
              </a:rPr>
              <a:t>integrative</a:t>
            </a:r>
            <a:r>
              <a:rPr lang="fr-FR" sz="2000" u="sng" dirty="0">
                <a:solidFill>
                  <a:srgbClr val="002060"/>
                </a:solidFill>
              </a:rPr>
              <a:t> </a:t>
            </a:r>
            <a:r>
              <a:rPr lang="fr-FR" sz="2000" u="sng" dirty="0" err="1">
                <a:solidFill>
                  <a:srgbClr val="002060"/>
                </a:solidFill>
              </a:rPr>
              <a:t>approach</a:t>
            </a:r>
            <a:r>
              <a:rPr lang="fr-FR" sz="2000" dirty="0">
                <a:solidFill>
                  <a:srgbClr val="002060"/>
                </a:solidFill>
              </a:rPr>
              <a:t>.</a:t>
            </a:r>
            <a:r>
              <a:rPr lang="fr-BE" sz="2000" dirty="0">
                <a:solidFill>
                  <a:srgbClr val="002060"/>
                </a:solidFill>
              </a:rPr>
              <a:t> </a:t>
            </a:r>
          </a:p>
          <a:p>
            <a:r>
              <a:rPr lang="fr-BE" sz="2000" dirty="0">
                <a:solidFill>
                  <a:srgbClr val="002060"/>
                </a:solidFill>
              </a:rPr>
              <a:t>The </a:t>
            </a:r>
            <a:r>
              <a:rPr lang="fr-BE" sz="2000" i="1" u="sng" dirty="0" err="1">
                <a:solidFill>
                  <a:srgbClr val="002060"/>
                </a:solidFill>
              </a:rPr>
              <a:t>Climate</a:t>
            </a:r>
            <a:r>
              <a:rPr lang="fr-BE" sz="2000" i="1" u="sng" dirty="0">
                <a:solidFill>
                  <a:srgbClr val="002060"/>
                </a:solidFill>
              </a:rPr>
              <a:t> hub</a:t>
            </a:r>
            <a:r>
              <a:rPr lang="fr-BE" sz="2000" dirty="0">
                <a:solidFill>
                  <a:srgbClr val="002060"/>
                </a:solidFill>
              </a:rPr>
              <a:t>: an </a:t>
            </a:r>
            <a:r>
              <a:rPr lang="fr-BE" sz="2000" dirty="0" err="1">
                <a:solidFill>
                  <a:srgbClr val="002060"/>
                </a:solidFill>
              </a:rPr>
              <a:t>example</a:t>
            </a:r>
            <a:r>
              <a:rPr lang="fr-BE" sz="2000" dirty="0">
                <a:solidFill>
                  <a:srgbClr val="002060"/>
                </a:solidFill>
              </a:rPr>
              <a:t> of the </a:t>
            </a:r>
            <a:r>
              <a:rPr lang="fr-BE" sz="2000" dirty="0" err="1">
                <a:solidFill>
                  <a:srgbClr val="002060"/>
                </a:solidFill>
              </a:rPr>
              <a:t>need</a:t>
            </a:r>
            <a:r>
              <a:rPr lang="fr-BE" sz="2000" dirty="0">
                <a:solidFill>
                  <a:srgbClr val="002060"/>
                </a:solidFill>
              </a:rPr>
              <a:t> of an </a:t>
            </a:r>
            <a:r>
              <a:rPr lang="fr-BE" sz="2000" dirty="0" err="1">
                <a:solidFill>
                  <a:srgbClr val="002060"/>
                </a:solidFill>
              </a:rPr>
              <a:t>integrative</a:t>
            </a:r>
            <a:r>
              <a:rPr lang="fr-BE" sz="2000" dirty="0">
                <a:solidFill>
                  <a:srgbClr val="002060"/>
                </a:solidFill>
              </a:rPr>
              <a:t> </a:t>
            </a:r>
            <a:r>
              <a:rPr lang="fr-BE" sz="2000" dirty="0" err="1">
                <a:solidFill>
                  <a:srgbClr val="002060"/>
                </a:solidFill>
              </a:rPr>
              <a:t>approach</a:t>
            </a:r>
            <a:r>
              <a:rPr lang="fr-BE" sz="2000" dirty="0">
                <a:solidFill>
                  <a:srgbClr val="002060"/>
                </a:solidFill>
              </a:rPr>
              <a:t>:</a:t>
            </a:r>
          </a:p>
          <a:p>
            <a:endParaRPr lang="fr-BE" sz="2000" dirty="0">
              <a:solidFill>
                <a:srgbClr val="002060"/>
              </a:solidFill>
            </a:endParaRPr>
          </a:p>
        </p:txBody>
      </p:sp>
      <p:sp>
        <p:nvSpPr>
          <p:cNvPr id="12" name="Rectangle 11"/>
          <p:cNvSpPr/>
          <p:nvPr/>
        </p:nvSpPr>
        <p:spPr>
          <a:xfrm>
            <a:off x="1656740" y="5826779"/>
            <a:ext cx="9608233" cy="48750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BE" sz="2400" b="1" i="0" u="sng" strike="noStrike" kern="0" cap="none" spc="0" normalizeH="0" baseline="0" noProof="0" dirty="0" err="1">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Integrating</a:t>
            </a:r>
            <a:r>
              <a:rPr kumimoji="0" lang="fr-BE" sz="2400" b="1" i="0" u="sng" strike="noStrike" kern="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 all </a:t>
            </a:r>
            <a:r>
              <a:rPr kumimoji="0" lang="fr-BE" sz="2400" b="1" i="0" u="sng" strike="noStrike" kern="0" cap="none" spc="0" normalizeH="0" baseline="0" noProof="0" dirty="0" err="1">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its</a:t>
            </a:r>
            <a:r>
              <a:rPr kumimoji="0" lang="fr-BE" sz="2400" b="1" i="0" u="sng" strike="noStrike" kern="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 dimensions in the management of </a:t>
            </a:r>
            <a:r>
              <a:rPr kumimoji="0" lang="fr-BE" sz="2400" b="1" i="0" u="sng" strike="noStrike" kern="0" cap="none" spc="0" normalizeH="0" baseline="0" noProof="0" dirty="0" err="1">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energy</a:t>
            </a:r>
            <a:r>
              <a:rPr kumimoji="0" lang="fr-BE" sz="2400" b="1" i="0" u="sng" strike="noStrike" kern="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 transitions </a:t>
            </a:r>
            <a:endParaRPr kumimoji="0" lang="fr-BE" sz="2400" b="1" i="0" u="sng"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Image 7"/>
          <p:cNvPicPr>
            <a:picLocks noChangeAspect="1"/>
          </p:cNvPicPr>
          <p:nvPr/>
        </p:nvPicPr>
        <p:blipFill>
          <a:blip r:embed="rId2"/>
          <a:stretch>
            <a:fillRect/>
          </a:stretch>
        </p:blipFill>
        <p:spPr>
          <a:xfrm>
            <a:off x="5911624" y="3087657"/>
            <a:ext cx="5767337" cy="2514937"/>
          </a:xfrm>
          <a:prstGeom prst="rect">
            <a:avLst/>
          </a:prstGeom>
        </p:spPr>
      </p:pic>
      <p:pic>
        <p:nvPicPr>
          <p:cNvPr id="15" name="Image 14"/>
          <p:cNvPicPr>
            <a:picLocks noChangeAspect="1"/>
          </p:cNvPicPr>
          <p:nvPr/>
        </p:nvPicPr>
        <p:blipFill>
          <a:blip r:embed="rId3"/>
          <a:stretch>
            <a:fillRect/>
          </a:stretch>
        </p:blipFill>
        <p:spPr>
          <a:xfrm>
            <a:off x="755678" y="3089886"/>
            <a:ext cx="5155946" cy="2512708"/>
          </a:xfrm>
          <a:prstGeom prst="rect">
            <a:avLst/>
          </a:prstGeom>
        </p:spPr>
      </p:pic>
    </p:spTree>
    <p:extLst>
      <p:ext uri="{BB962C8B-B14F-4D97-AF65-F5344CB8AC3E}">
        <p14:creationId xmlns:p14="http://schemas.microsoft.com/office/powerpoint/2010/main" val="124640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909857" y="1299464"/>
            <a:ext cx="2131953" cy="2075348"/>
            <a:chOff x="2683191" y="308865"/>
            <a:chExt cx="2346280" cy="2346280"/>
          </a:xfrm>
        </p:grpSpPr>
        <p:sp>
          <p:nvSpPr>
            <p:cNvPr id="13" name="Secteurs 12"/>
            <p:cNvSpPr/>
            <p:nvPr/>
          </p:nvSpPr>
          <p:spPr>
            <a:xfrm>
              <a:off x="2683191" y="308865"/>
              <a:ext cx="2346280" cy="2346280"/>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ecteurs 4"/>
            <p:cNvSpPr/>
            <p:nvPr/>
          </p:nvSpPr>
          <p:spPr>
            <a:xfrm>
              <a:off x="3080809" y="868644"/>
              <a:ext cx="1851646" cy="1659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fr-BE" sz="2100" b="1" i="0" u="none" strike="noStrike" kern="1200" cap="none" spc="0" normalizeH="0" baseline="0" noProof="0" dirty="0" err="1">
                  <a:ln>
                    <a:noFill/>
                  </a:ln>
                  <a:solidFill>
                    <a:srgbClr val="002060"/>
                  </a:solidFill>
                  <a:effectLst/>
                  <a:uLnTx/>
                  <a:uFillTx/>
                  <a:latin typeface="Calibri"/>
                  <a:ea typeface="+mn-ea"/>
                  <a:cs typeface="+mn-cs"/>
                </a:rPr>
                <a:t>Ecological</a:t>
              </a:r>
              <a:endParaRPr kumimoji="0" lang="fr-BE" sz="21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3" name="Groupe 2"/>
          <p:cNvGrpSpPr/>
          <p:nvPr/>
        </p:nvGrpSpPr>
        <p:grpSpPr>
          <a:xfrm>
            <a:off x="6135925" y="1331745"/>
            <a:ext cx="2089743" cy="2075348"/>
            <a:chOff x="5126080" y="345360"/>
            <a:chExt cx="2346280" cy="2346280"/>
          </a:xfrm>
        </p:grpSpPr>
        <p:sp>
          <p:nvSpPr>
            <p:cNvPr id="11" name="Secteurs 10"/>
            <p:cNvSpPr/>
            <p:nvPr/>
          </p:nvSpPr>
          <p:spPr>
            <a:xfrm rot="5400000">
              <a:off x="5126080" y="345360"/>
              <a:ext cx="2346280" cy="2346280"/>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ecteurs 6"/>
            <p:cNvSpPr/>
            <p:nvPr/>
          </p:nvSpPr>
          <p:spPr>
            <a:xfrm>
              <a:off x="5142090" y="868644"/>
              <a:ext cx="2056268" cy="1659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fr-BE" sz="2100" b="1" i="0" u="none" strike="noStrike" kern="1200" cap="none" spc="0" normalizeH="0" baseline="0" noProof="0" dirty="0" err="1">
                  <a:ln>
                    <a:noFill/>
                  </a:ln>
                  <a:solidFill>
                    <a:srgbClr val="002060"/>
                  </a:solidFill>
                  <a:effectLst/>
                  <a:uLnTx/>
                  <a:uFillTx/>
                  <a:latin typeface="Calibri"/>
                  <a:ea typeface="+mn-ea"/>
                  <a:cs typeface="+mn-cs"/>
                </a:rPr>
                <a:t>Economical</a:t>
              </a:r>
              <a:endParaRPr kumimoji="0" lang="fr-BE" sz="21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4" name="Groupe 3"/>
          <p:cNvGrpSpPr/>
          <p:nvPr/>
        </p:nvGrpSpPr>
        <p:grpSpPr>
          <a:xfrm>
            <a:off x="6150185" y="3471875"/>
            <a:ext cx="2089744" cy="2065206"/>
            <a:chOff x="5142089" y="2763520"/>
            <a:chExt cx="2346280" cy="2346280"/>
          </a:xfrm>
        </p:grpSpPr>
        <p:sp>
          <p:nvSpPr>
            <p:cNvPr id="9" name="Secteurs 8"/>
            <p:cNvSpPr/>
            <p:nvPr/>
          </p:nvSpPr>
          <p:spPr>
            <a:xfrm rot="10800000">
              <a:off x="5142089" y="2763520"/>
              <a:ext cx="2346280" cy="2346280"/>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Secteurs 8"/>
            <p:cNvSpPr/>
            <p:nvPr/>
          </p:nvSpPr>
          <p:spPr>
            <a:xfrm>
              <a:off x="5350345" y="2984358"/>
              <a:ext cx="1659070" cy="1659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fr-BE" sz="2100" b="1" i="0" u="none" strike="noStrike" kern="1200" cap="none" spc="0" normalizeH="0" baseline="0" noProof="0" dirty="0" err="1">
                  <a:ln>
                    <a:noFill/>
                  </a:ln>
                  <a:solidFill>
                    <a:srgbClr val="002060"/>
                  </a:solidFill>
                  <a:effectLst/>
                  <a:uLnTx/>
                  <a:uFillTx/>
                  <a:latin typeface="Calibri"/>
                  <a:ea typeface="+mn-ea"/>
                  <a:cs typeface="+mn-cs"/>
                </a:rPr>
                <a:t>Societal</a:t>
              </a:r>
              <a:endParaRPr kumimoji="0" lang="fr-BE" sz="21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5" name="Groupe 4"/>
          <p:cNvGrpSpPr/>
          <p:nvPr/>
        </p:nvGrpSpPr>
        <p:grpSpPr>
          <a:xfrm>
            <a:off x="3952068" y="3460319"/>
            <a:ext cx="2089744" cy="2065207"/>
            <a:chOff x="2687434" y="2763520"/>
            <a:chExt cx="2346280" cy="2346280"/>
          </a:xfrm>
        </p:grpSpPr>
        <p:sp>
          <p:nvSpPr>
            <p:cNvPr id="7" name="Secteurs 6"/>
            <p:cNvSpPr/>
            <p:nvPr/>
          </p:nvSpPr>
          <p:spPr>
            <a:xfrm rot="16200000">
              <a:off x="2687434" y="2763520"/>
              <a:ext cx="2346280" cy="2346280"/>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ecteurs 10"/>
            <p:cNvSpPr/>
            <p:nvPr/>
          </p:nvSpPr>
          <p:spPr>
            <a:xfrm>
              <a:off x="3298824" y="2812709"/>
              <a:ext cx="1659070" cy="1946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fr-BE" sz="2100" b="1" i="0" u="none" strike="noStrike" kern="1200" cap="none" spc="0" normalizeH="0" baseline="0" noProof="0" dirty="0">
                  <a:ln>
                    <a:noFill/>
                  </a:ln>
                  <a:solidFill>
                    <a:srgbClr val="002060"/>
                  </a:solidFill>
                  <a:effectLst/>
                  <a:uLnTx/>
                  <a:uFillTx/>
                  <a:latin typeface="Calibri"/>
                  <a:ea typeface="+mn-ea"/>
                  <a:cs typeface="+mn-cs"/>
                </a:rPr>
                <a:t>Financial</a:t>
              </a:r>
            </a:p>
          </p:txBody>
        </p:sp>
      </p:grpSp>
      <p:sp>
        <p:nvSpPr>
          <p:cNvPr id="6" name="Flèche en arc 5"/>
          <p:cNvSpPr/>
          <p:nvPr/>
        </p:nvSpPr>
        <p:spPr>
          <a:xfrm rot="10800000">
            <a:off x="5505320" y="2926598"/>
            <a:ext cx="1275470" cy="1291712"/>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Flèche en arc 16"/>
          <p:cNvSpPr/>
          <p:nvPr/>
        </p:nvSpPr>
        <p:spPr>
          <a:xfrm>
            <a:off x="5505319" y="2732885"/>
            <a:ext cx="1275470" cy="1072531"/>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9" name="Forme 18"/>
          <p:cNvSpPr/>
          <p:nvPr/>
        </p:nvSpPr>
        <p:spPr>
          <a:xfrm rot="11044025">
            <a:off x="6267246" y="4091080"/>
            <a:ext cx="2678247" cy="2402762"/>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orme 19"/>
          <p:cNvSpPr/>
          <p:nvPr/>
        </p:nvSpPr>
        <p:spPr>
          <a:xfrm rot="21301181">
            <a:off x="2628814" y="861751"/>
            <a:ext cx="2860203" cy="2104962"/>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1487277" y="2681373"/>
            <a:ext cx="2085379" cy="2739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Expectations</a:t>
            </a:r>
            <a:b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Products &amp; Services</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Jobs &amp; Values</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Well-being</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Sustainability &amp;</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Resilience</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Ethics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8547172" y="2398304"/>
            <a:ext cx="2315377" cy="2585323"/>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Knowledge</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Creativity</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Energy &amp; Resources</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Tools &amp; Know-how </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Costs &amp; Impacts</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a:ln>
                  <a:noFill/>
                </a:ln>
                <a:solidFill>
                  <a:srgbClr val="002060"/>
                </a:solidFill>
                <a:effectLst/>
                <a:uLnTx/>
                <a:uFillTx/>
                <a:latin typeface="Calibri"/>
                <a:ea typeface="+mn-ea"/>
                <a:cs typeface="+mn-cs"/>
              </a:rPr>
              <a:t>Policies, demographics</a:t>
            </a:r>
            <a:br>
              <a:rPr kumimoji="0" lang="en-US" sz="1800" b="0" i="0" u="none" strike="noStrike" kern="1200" cap="none" spc="0" normalizeH="0" baseline="0" noProof="0" dirty="0">
                <a:ln>
                  <a:noFill/>
                </a:ln>
                <a:solidFill>
                  <a:srgbClr val="002060"/>
                </a:solidFill>
                <a:effectLst/>
                <a:uLnTx/>
                <a:uFillTx/>
                <a:latin typeface="Calibri"/>
                <a:ea typeface="+mn-ea"/>
                <a:cs typeface="+mn-cs"/>
              </a:rPr>
            </a:br>
            <a:r>
              <a:rPr kumimoji="0" lang="en-US" sz="1800" b="0" i="0" u="none" strike="noStrike" kern="1200" cap="none" spc="0" normalizeH="0" baseline="0" noProof="0" dirty="0" err="1">
                <a:ln>
                  <a:noFill/>
                </a:ln>
                <a:solidFill>
                  <a:srgbClr val="002060"/>
                </a:solidFill>
                <a:effectLst/>
                <a:uLnTx/>
                <a:uFillTx/>
                <a:latin typeface="Calibri"/>
                <a:ea typeface="+mn-ea"/>
                <a:cs typeface="+mn-cs"/>
              </a:rPr>
              <a:t>Ecologicals</a:t>
            </a:r>
            <a:r>
              <a:rPr kumimoji="0" lang="fr-BE" sz="1800" b="0" i="0" u="none" strike="noStrike" kern="1200" cap="none" spc="0" normalizeH="0" baseline="0" noProof="0" dirty="0">
                <a:ln>
                  <a:noFill/>
                </a:ln>
                <a:solidFill>
                  <a:srgbClr val="002060"/>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8588487" y="4383798"/>
            <a:ext cx="2278250" cy="95410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2800" b="1" i="0" u="none" strike="noStrike" kern="1200" cap="none" spc="0" normalizeH="0" baseline="0" noProof="0" dirty="0" err="1">
                <a:ln>
                  <a:noFill/>
                </a:ln>
                <a:solidFill>
                  <a:srgbClr val="FF0000"/>
                </a:solidFill>
                <a:effectLst/>
                <a:uLnTx/>
                <a:uFillTx/>
                <a:latin typeface="Calibri"/>
                <a:ea typeface="+mn-ea"/>
                <a:cs typeface="+mn-cs"/>
              </a:rPr>
              <a:t>Means</a:t>
            </a:r>
            <a:r>
              <a:rPr kumimoji="0" lang="fr-BE" sz="2800" b="1" i="0" u="none" strike="noStrike" kern="1200" cap="none" spc="0" normalizeH="0" baseline="0" noProof="0" dirty="0">
                <a:ln>
                  <a:noFill/>
                </a:ln>
                <a:solidFill>
                  <a:srgbClr val="FF0000"/>
                </a:solidFill>
                <a:effectLst/>
                <a:uLnTx/>
                <a:uFillTx/>
                <a:latin typeface="Calibri"/>
                <a:ea typeface="+mn-ea"/>
                <a:cs typeface="+mn-cs"/>
              </a:rPr>
              <a:t> &amp; </a:t>
            </a:r>
            <a:r>
              <a:rPr kumimoji="0" lang="fr-BE" sz="2800" b="1" i="0" u="none" strike="noStrike" kern="1200" cap="none" spc="0" normalizeH="0" baseline="0" noProof="0" dirty="0" err="1">
                <a:ln>
                  <a:noFill/>
                </a:ln>
                <a:solidFill>
                  <a:srgbClr val="FF0000"/>
                </a:solidFill>
                <a:effectLst/>
                <a:uLnTx/>
                <a:uFillTx/>
                <a:latin typeface="Calibri"/>
                <a:ea typeface="+mn-ea"/>
                <a:cs typeface="+mn-cs"/>
              </a:rPr>
              <a:t>Constraints</a:t>
            </a:r>
            <a:endParaRPr kumimoji="0" lang="fr-BE" sz="2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4" name="ZoneTexte 23"/>
          <p:cNvSpPr txBox="1"/>
          <p:nvPr/>
        </p:nvSpPr>
        <p:spPr>
          <a:xfrm>
            <a:off x="5482206" y="3268064"/>
            <a:ext cx="1479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2060"/>
                </a:solidFill>
                <a:effectLst/>
                <a:uLnTx/>
                <a:uFillTx/>
                <a:latin typeface="Calibri"/>
                <a:ea typeface="+mn-ea"/>
                <a:cs typeface="+mn-cs"/>
              </a:rPr>
              <a:t>DIMENSIONS</a:t>
            </a:r>
          </a:p>
        </p:txBody>
      </p:sp>
      <p:sp>
        <p:nvSpPr>
          <p:cNvPr id="25" name="ZoneTexte 24"/>
          <p:cNvSpPr txBox="1"/>
          <p:nvPr/>
        </p:nvSpPr>
        <p:spPr>
          <a:xfrm>
            <a:off x="1937718" y="-107179"/>
            <a:ext cx="1004732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systemic integration of  a resilient management                                                     of a convivial </a:t>
            </a:r>
            <a:r>
              <a:rPr kumimoji="0" lang="en-US"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econo</a:t>
            </a:r>
            <a:r>
              <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-lo-</a:t>
            </a:r>
            <a:r>
              <a:rPr kumimoji="0" lang="en-US"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gical</a:t>
            </a:r>
            <a:r>
              <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system in all its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800" b="0" i="0" u="none" strike="noStrike" kern="1200" cap="none" spc="0" normalizeH="0" baseline="0" noProof="0" dirty="0">
                <a:ln>
                  <a:noFill/>
                </a:ln>
                <a:solidFill>
                  <a:srgbClr val="002060"/>
                </a:solidFill>
                <a:effectLst/>
                <a:uLnTx/>
                <a:uFillTx/>
                <a:latin typeface="Calibri"/>
                <a:ea typeface="+mn-ea"/>
                <a:cs typeface="+mn-cs"/>
              </a:rPr>
              <a:t> </a:t>
            </a:r>
          </a:p>
        </p:txBody>
      </p:sp>
      <p:sp>
        <p:nvSpPr>
          <p:cNvPr id="26" name="Pensées 25"/>
          <p:cNvSpPr/>
          <p:nvPr/>
        </p:nvSpPr>
        <p:spPr>
          <a:xfrm rot="423985">
            <a:off x="8074341" y="970210"/>
            <a:ext cx="2336903" cy="1419790"/>
          </a:xfrm>
          <a:prstGeom prst="cloudCallout">
            <a:avLst>
              <a:gd name="adj1" fmla="val -105589"/>
              <a:gd name="adj2" fmla="val 135442"/>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206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2060"/>
                </a:solidFill>
                <a:effectLst/>
                <a:uLnTx/>
                <a:uFillTx/>
                <a:latin typeface="Calibri"/>
                <a:ea typeface="+mn-ea"/>
                <a:cs typeface="+mn-cs"/>
              </a:rPr>
              <a:t>   Cultural </a:t>
            </a:r>
            <a:r>
              <a:rPr kumimoji="0" lang="fr-BE" sz="1800" b="0" i="0" u="none" strike="noStrike" kern="1200" cap="none" spc="0" normalizeH="0" baseline="0" noProof="0" dirty="0">
                <a:ln>
                  <a:noFill/>
                </a:ln>
                <a:solidFill>
                  <a:srgbClr val="002060"/>
                </a:solidFill>
                <a:effectLst/>
                <a:uLnTx/>
                <a:uFillTx/>
                <a:latin typeface="Calibri"/>
                <a:ea typeface="+mn-ea"/>
                <a:cs typeface="+mn-cs"/>
              </a:rPr>
              <a:t>&amp;</a:t>
            </a:r>
            <a:r>
              <a:rPr kumimoji="0" lang="fr-BE" sz="1800" b="1" i="0" u="none" strike="noStrike" kern="1200" cap="none" spc="0" normalizeH="0" baseline="0" noProof="0" dirty="0">
                <a:ln>
                  <a:noFill/>
                </a:ln>
                <a:solidFill>
                  <a:srgbClr val="002060"/>
                </a:solidFill>
                <a:effectLst/>
                <a:uLnTx/>
                <a:uFillTx/>
                <a:latin typeface="Calibri"/>
                <a:ea typeface="+mn-ea"/>
                <a:cs typeface="+mn-cs"/>
              </a:rPr>
              <a:t> </a:t>
            </a:r>
            <a:r>
              <a:rPr kumimoji="0" lang="fr-BE" sz="1800" b="1" i="0" u="none" strike="noStrike" kern="1200" cap="none" spc="0" normalizeH="0" baseline="0" noProof="0" dirty="0" err="1">
                <a:ln>
                  <a:noFill/>
                </a:ln>
                <a:solidFill>
                  <a:srgbClr val="002060"/>
                </a:solidFill>
                <a:effectLst/>
                <a:uLnTx/>
                <a:uFillTx/>
                <a:latin typeface="Calibri"/>
                <a:ea typeface="+mn-ea"/>
                <a:cs typeface="+mn-cs"/>
              </a:rPr>
              <a:t>Ethical</a:t>
            </a:r>
            <a:r>
              <a:rPr kumimoji="0" lang="fr-BE" sz="1800" b="1" i="0" u="none" strike="noStrike" kern="1200" cap="none" spc="0" normalizeH="0" baseline="0" noProof="0" dirty="0">
                <a:ln>
                  <a:noFill/>
                </a:ln>
                <a:solidFill>
                  <a:srgbClr val="00206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002060"/>
                </a:solidFill>
                <a:effectLst/>
                <a:uLnTx/>
                <a:uFillTx/>
                <a:latin typeface="Calibri"/>
                <a:ea typeface="+mn-ea"/>
                <a:cs typeface="+mn-cs"/>
              </a:rPr>
              <a:t>dimensions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99350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e"/>
          <p:cNvGrpSpPr/>
          <p:nvPr/>
        </p:nvGrpSpPr>
        <p:grpSpPr>
          <a:xfrm>
            <a:off x="1596705" y="1330247"/>
            <a:ext cx="892969" cy="892969"/>
            <a:chOff x="0" y="0"/>
            <a:chExt cx="1270000" cy="1270000"/>
          </a:xfrm>
        </p:grpSpPr>
        <p:sp>
          <p:nvSpPr>
            <p:cNvPr id="156" name="Cercle"/>
            <p:cNvSpPr/>
            <p:nvPr/>
          </p:nvSpPr>
          <p:spPr>
            <a:xfrm>
              <a:off x="0" y="0"/>
              <a:ext cx="1270000" cy="1270000"/>
            </a:xfrm>
            <a:prstGeom prst="ellipse">
              <a:avLst/>
            </a:prstGeom>
            <a:gradFill flip="none" rotWithShape="1">
              <a:gsLst>
                <a:gs pos="0">
                  <a:schemeClr val="accent1">
                    <a:lumOff val="16847"/>
                  </a:schemeClr>
                </a:gs>
                <a:gs pos="100000">
                  <a:schemeClr val="accent4">
                    <a:hueOff val="-461056"/>
                    <a:satOff val="4338"/>
                    <a:lumOff val="-10225"/>
                  </a:schemeClr>
                </a:gs>
              </a:gsLst>
              <a:lin ang="4108209" scaled="0"/>
            </a:gra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latin typeface="+mn-lt"/>
                  <a:ea typeface="+mn-ea"/>
                  <a:cs typeface="+mn-cs"/>
                  <a:sym typeface="Helvetica Neue Medium"/>
                </a:defRPr>
              </a:pPr>
              <a:endParaRPr kumimoji="0" sz="1547" b="0" i="0" u="none" strike="noStrike" kern="0" cap="none" spc="0" normalizeH="0" baseline="0" noProof="0">
                <a:ln>
                  <a:noFill/>
                </a:ln>
                <a:solidFill>
                  <a:srgbClr val="000000"/>
                </a:solidFill>
                <a:effectLst/>
                <a:uLnTx/>
                <a:uFillTx/>
                <a:latin typeface="Helvetica Neue Medium"/>
                <a:sym typeface="Helvetica Neue Medium"/>
              </a:endParaRPr>
            </a:p>
          </p:txBody>
        </p:sp>
        <p:sp>
          <p:nvSpPr>
            <p:cNvPr id="157" name="Why"/>
            <p:cNvSpPr txBox="1"/>
            <p:nvPr/>
          </p:nvSpPr>
          <p:spPr>
            <a:xfrm>
              <a:off x="280132" y="421221"/>
              <a:ext cx="715865" cy="4718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0" i="0" u="none" strike="noStrike" kern="0" cap="none" spc="0" normalizeH="0" baseline="0" noProof="0" dirty="0">
                  <a:ln>
                    <a:noFill/>
                  </a:ln>
                  <a:solidFill>
                    <a:srgbClr val="002060"/>
                  </a:solidFill>
                  <a:effectLst/>
                  <a:uLnTx/>
                  <a:uFillTx/>
                  <a:latin typeface="Helvetica Neue"/>
                  <a:sym typeface="Helvetica Neue"/>
                </a:rPr>
                <a:t>Why</a:t>
              </a:r>
            </a:p>
          </p:txBody>
        </p:sp>
      </p:grpSp>
      <p:sp>
        <p:nvSpPr>
          <p:cNvPr id="159" name="Triangle"/>
          <p:cNvSpPr/>
          <p:nvPr/>
        </p:nvSpPr>
        <p:spPr>
          <a:xfrm>
            <a:off x="3202780" y="1412515"/>
            <a:ext cx="5938605" cy="4186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lumOff val="16847"/>
                </a:schemeClr>
              </a:gs>
              <a:gs pos="100000">
                <a:schemeClr val="accent4">
                  <a:hueOff val="-461056"/>
                  <a:satOff val="4338"/>
                  <a:lumOff val="-10225"/>
                </a:schemeClr>
              </a:gs>
            </a:gsLst>
            <a:path>
              <a:fillToRect l="42121" t="90821" r="57878" b="9178"/>
            </a:path>
          </a:gradFill>
          <a:ln w="12700">
            <a:solidFill>
              <a:srgbClr val="000000"/>
            </a:solidFill>
            <a:miter lim="400000"/>
          </a:ln>
        </p:spPr>
        <p:txBody>
          <a:bodyPr lIns="35719" tIns="35719" rIns="35719" bIns="35719" anchor="ct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grpSp>
        <p:nvGrpSpPr>
          <p:cNvPr id="162" name="Groupe"/>
          <p:cNvGrpSpPr/>
          <p:nvPr/>
        </p:nvGrpSpPr>
        <p:grpSpPr>
          <a:xfrm>
            <a:off x="2249342" y="4920258"/>
            <a:ext cx="2123070" cy="892969"/>
            <a:chOff x="0" y="0"/>
            <a:chExt cx="3019475" cy="1270000"/>
          </a:xfrm>
        </p:grpSpPr>
        <p:sp>
          <p:nvSpPr>
            <p:cNvPr id="160" name="Ovale"/>
            <p:cNvSpPr/>
            <p:nvPr/>
          </p:nvSpPr>
          <p:spPr>
            <a:xfrm>
              <a:off x="0" y="0"/>
              <a:ext cx="3019475" cy="1270000"/>
            </a:xfrm>
            <a:prstGeom prst="ellipse">
              <a:avLst/>
            </a:prstGeom>
            <a:solidFill>
              <a:schemeClr val="accent1"/>
            </a:solidFill>
            <a:ln w="12700" cap="flat">
              <a:solidFill>
                <a:srgbClr val="000000"/>
              </a:solidFill>
              <a:prstDash val="solid"/>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61" name="Witnessing  anomalies"/>
            <p:cNvSpPr txBox="1"/>
            <p:nvPr/>
          </p:nvSpPr>
          <p:spPr>
            <a:xfrm>
              <a:off x="597610" y="214464"/>
              <a:ext cx="1821582" cy="8410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solidFill>
                    <a:srgbClr val="FFFFFF"/>
                  </a:solidFill>
                </a:defRPr>
              </a:pPr>
              <a:r>
                <a:rPr kumimoji="0" sz="1687" b="1" i="0" u="none" strike="noStrike" kern="0" cap="none" spc="0" normalizeH="0" baseline="0" noProof="0">
                  <a:ln>
                    <a:noFill/>
                  </a:ln>
                  <a:solidFill>
                    <a:srgbClr val="FFFFFF"/>
                  </a:solidFill>
                  <a:effectLst/>
                  <a:uLnTx/>
                  <a:uFillTx/>
                  <a:latin typeface="Helvetica Neue"/>
                  <a:sym typeface="Helvetica Neue"/>
                </a:rPr>
                <a:t>Witnessing </a:t>
              </a:r>
              <a:br>
                <a:rPr kumimoji="0" sz="1687" b="1" i="0" u="none" strike="noStrike" kern="0" cap="none" spc="0" normalizeH="0" baseline="0" noProof="0">
                  <a:ln>
                    <a:noFill/>
                  </a:ln>
                  <a:solidFill>
                    <a:srgbClr val="FFFFFF"/>
                  </a:solidFill>
                  <a:effectLst/>
                  <a:uLnTx/>
                  <a:uFillTx/>
                  <a:latin typeface="Helvetica Neue"/>
                  <a:sym typeface="Helvetica Neue"/>
                </a:rPr>
              </a:br>
              <a:r>
                <a:rPr kumimoji="0" sz="1687" b="1" i="0" u="none" strike="noStrike" kern="0" cap="none" spc="0" normalizeH="0" baseline="0" noProof="0">
                  <a:ln>
                    <a:noFill/>
                  </a:ln>
                  <a:solidFill>
                    <a:srgbClr val="FFFFFF"/>
                  </a:solidFill>
                  <a:effectLst/>
                  <a:uLnTx/>
                  <a:uFillTx/>
                  <a:latin typeface="Helvetica Neue"/>
                  <a:sym typeface="Helvetica Neue"/>
                </a:rPr>
                <a:t>anomalies</a:t>
              </a:r>
            </a:p>
          </p:txBody>
        </p:sp>
      </p:grpSp>
      <p:grpSp>
        <p:nvGrpSpPr>
          <p:cNvPr id="165" name="Groupe"/>
          <p:cNvGrpSpPr/>
          <p:nvPr/>
        </p:nvGrpSpPr>
        <p:grpSpPr>
          <a:xfrm>
            <a:off x="7785748" y="4920258"/>
            <a:ext cx="2123070" cy="892969"/>
            <a:chOff x="0" y="0"/>
            <a:chExt cx="3019475" cy="1270000"/>
          </a:xfrm>
        </p:grpSpPr>
        <p:sp>
          <p:nvSpPr>
            <p:cNvPr id="163" name="Ovale"/>
            <p:cNvSpPr/>
            <p:nvPr/>
          </p:nvSpPr>
          <p:spPr>
            <a:xfrm>
              <a:off x="0" y="0"/>
              <a:ext cx="3019475" cy="1270000"/>
            </a:xfrm>
            <a:prstGeom prst="ellipse">
              <a:avLst/>
            </a:prstGeom>
            <a:solidFill>
              <a:schemeClr val="accent3"/>
            </a:solidFill>
            <a:ln w="12700" cap="flat">
              <a:solidFill>
                <a:srgbClr val="000000"/>
              </a:solidFill>
              <a:prstDash val="solid"/>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64" name="Giving  solutions"/>
            <p:cNvSpPr txBox="1"/>
            <p:nvPr/>
          </p:nvSpPr>
          <p:spPr>
            <a:xfrm>
              <a:off x="827379" y="214464"/>
              <a:ext cx="1463649" cy="8410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solidFill>
                    <a:srgbClr val="FFFFFF"/>
                  </a:solidFill>
                </a:defRPr>
              </a:pPr>
              <a:r>
                <a:rPr kumimoji="0" sz="1687" b="1" i="0" u="none" strike="noStrike" kern="0" cap="none" spc="0" normalizeH="0" baseline="0" noProof="0">
                  <a:ln>
                    <a:noFill/>
                  </a:ln>
                  <a:solidFill>
                    <a:srgbClr val="FFFFFF"/>
                  </a:solidFill>
                  <a:effectLst/>
                  <a:uLnTx/>
                  <a:uFillTx/>
                  <a:latin typeface="Helvetica Neue"/>
                  <a:sym typeface="Helvetica Neue"/>
                </a:rPr>
                <a:t>Giving </a:t>
              </a:r>
              <a:br>
                <a:rPr kumimoji="0" sz="1687" b="1" i="0" u="none" strike="noStrike" kern="0" cap="none" spc="0" normalizeH="0" baseline="0" noProof="0">
                  <a:ln>
                    <a:noFill/>
                  </a:ln>
                  <a:solidFill>
                    <a:srgbClr val="FFFFFF"/>
                  </a:solidFill>
                  <a:effectLst/>
                  <a:uLnTx/>
                  <a:uFillTx/>
                  <a:latin typeface="Helvetica Neue"/>
                  <a:sym typeface="Helvetica Neue"/>
                </a:rPr>
              </a:br>
              <a:r>
                <a:rPr kumimoji="0" sz="1687" b="1" i="0" u="none" strike="noStrike" kern="0" cap="none" spc="0" normalizeH="0" baseline="0" noProof="0">
                  <a:ln>
                    <a:noFill/>
                  </a:ln>
                  <a:solidFill>
                    <a:srgbClr val="FFFFFF"/>
                  </a:solidFill>
                  <a:effectLst/>
                  <a:uLnTx/>
                  <a:uFillTx/>
                  <a:latin typeface="Helvetica Neue"/>
                  <a:sym typeface="Helvetica Neue"/>
                </a:rPr>
                <a:t>solutions</a:t>
              </a:r>
            </a:p>
          </p:txBody>
        </p:sp>
      </p:grpSp>
      <p:grpSp>
        <p:nvGrpSpPr>
          <p:cNvPr id="168" name="Groupe"/>
          <p:cNvGrpSpPr/>
          <p:nvPr/>
        </p:nvGrpSpPr>
        <p:grpSpPr>
          <a:xfrm>
            <a:off x="4550210" y="1155559"/>
            <a:ext cx="3548875" cy="1122551"/>
            <a:chOff x="0" y="0"/>
            <a:chExt cx="5047288" cy="1596516"/>
          </a:xfrm>
        </p:grpSpPr>
        <p:sp>
          <p:nvSpPr>
            <p:cNvPr id="166" name="Rectangle aux angles arrondis"/>
            <p:cNvSpPr/>
            <p:nvPr/>
          </p:nvSpPr>
          <p:spPr>
            <a:xfrm>
              <a:off x="0" y="0"/>
              <a:ext cx="5047289" cy="1596517"/>
            </a:xfrm>
            <a:prstGeom prst="roundRect">
              <a:avLst>
                <a:gd name="adj" fmla="val 47422"/>
              </a:avLst>
            </a:prstGeom>
            <a:solidFill>
              <a:srgbClr val="FDDC93"/>
            </a:solidFill>
            <a:ln w="12700" cap="flat">
              <a:solidFill>
                <a:srgbClr val="000000"/>
              </a:solidFill>
              <a:prstDash val="solid"/>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67" name="Designing innovative concepts…"/>
            <p:cNvSpPr txBox="1"/>
            <p:nvPr/>
          </p:nvSpPr>
          <p:spPr>
            <a:xfrm>
              <a:off x="159205" y="141580"/>
              <a:ext cx="4608329" cy="13710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a:ln>
                    <a:noFill/>
                  </a:ln>
                  <a:solidFill>
                    <a:srgbClr val="000000"/>
                  </a:solidFill>
                  <a:effectLst/>
                  <a:uLnTx/>
                  <a:uFillTx/>
                  <a:latin typeface="Helvetica Neue"/>
                  <a:sym typeface="Helvetica Neue"/>
                </a:rPr>
                <a:t>Designing innovative concepts</a:t>
              </a:r>
            </a:p>
            <a:p>
              <a:pPr marL="0" marR="0" lvl="0" indent="0" algn="ctr" defTabSz="410751" rtl="0" eaLnBrk="1" fontAlgn="auto" latinLnBrk="0" hangingPunct="0">
                <a:lnSpc>
                  <a:spcPct val="100000"/>
                </a:lnSpc>
                <a:spcBef>
                  <a:spcPts val="0"/>
                </a:spcBef>
                <a:spcAft>
                  <a:spcPts val="0"/>
                </a:spcAft>
                <a:buClrTx/>
                <a:buSzTx/>
                <a:buFontTx/>
                <a:buNone/>
                <a:tabLst/>
                <a:defRPr sz="2200" b="0" i="1"/>
              </a:pPr>
              <a:r>
                <a:rPr kumimoji="0" sz="1547" b="0" i="1" u="none" strike="noStrike" kern="0" cap="none" spc="0" normalizeH="0" baseline="0" noProof="0">
                  <a:ln>
                    <a:noFill/>
                  </a:ln>
                  <a:solidFill>
                    <a:srgbClr val="000000"/>
                  </a:solidFill>
                  <a:effectLst/>
                  <a:uLnTx/>
                  <a:uFillTx/>
                  <a:latin typeface="Helvetica Neue"/>
                  <a:sym typeface="Helvetica Neue"/>
                </a:rPr>
                <a:t>through</a:t>
              </a:r>
            </a:p>
            <a:p>
              <a:pPr marL="0" marR="0" lvl="0" indent="0" algn="ctr" defTabSz="410751" rtl="0" eaLnBrk="1" fontAlgn="auto" latinLnBrk="0" hangingPunct="0">
                <a:lnSpc>
                  <a:spcPct val="100000"/>
                </a:lnSpc>
                <a:spcBef>
                  <a:spcPts val="0"/>
                </a:spcBef>
                <a:spcAft>
                  <a:spcPts val="0"/>
                </a:spcAft>
                <a:buClrTx/>
                <a:buSzTx/>
                <a:buFontTx/>
                <a:buNone/>
                <a:tabLst/>
                <a:defRPr b="0"/>
              </a:pPr>
              <a:r>
                <a:rPr kumimoji="0" sz="1687" b="0" i="0" u="none" strike="noStrike" kern="0" cap="none" spc="0" normalizeH="0" baseline="0" noProof="0">
                  <a:ln>
                    <a:noFill/>
                  </a:ln>
                  <a:solidFill>
                    <a:srgbClr val="000000"/>
                  </a:solidFill>
                  <a:effectLst/>
                  <a:uLnTx/>
                  <a:uFillTx/>
                  <a:latin typeface="Helvetica Neue"/>
                  <a:sym typeface="Helvetica Neue"/>
                </a:rPr>
                <a:t>Exploring unknown spaces</a:t>
              </a:r>
            </a:p>
          </p:txBody>
        </p:sp>
      </p:grpSp>
      <p:grpSp>
        <p:nvGrpSpPr>
          <p:cNvPr id="173" name="Groupe"/>
          <p:cNvGrpSpPr/>
          <p:nvPr/>
        </p:nvGrpSpPr>
        <p:grpSpPr>
          <a:xfrm>
            <a:off x="2627302" y="6031325"/>
            <a:ext cx="6722961" cy="331758"/>
            <a:chOff x="3586" y="-5385"/>
            <a:chExt cx="9561545" cy="471831"/>
          </a:xfrm>
        </p:grpSpPr>
        <p:grpSp>
          <p:nvGrpSpPr>
            <p:cNvPr id="171" name="Groupe"/>
            <p:cNvGrpSpPr/>
            <p:nvPr/>
          </p:nvGrpSpPr>
          <p:grpSpPr>
            <a:xfrm>
              <a:off x="3586" y="-5385"/>
              <a:ext cx="9561545" cy="471831"/>
              <a:chOff x="3587" y="-5385"/>
              <a:chExt cx="9561543" cy="471830"/>
            </a:xfrm>
          </p:grpSpPr>
          <p:sp>
            <p:nvSpPr>
              <p:cNvPr id="169" name="PROBLEM"/>
              <p:cNvSpPr txBox="1"/>
              <p:nvPr/>
            </p:nvSpPr>
            <p:spPr>
              <a:xfrm>
                <a:off x="3587" y="-5385"/>
                <a:ext cx="1636916" cy="4718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a:ln>
                      <a:noFill/>
                    </a:ln>
                    <a:solidFill>
                      <a:srgbClr val="000000"/>
                    </a:solidFill>
                    <a:effectLst/>
                    <a:uLnTx/>
                    <a:uFillTx/>
                    <a:latin typeface="Helvetica Neue"/>
                    <a:sym typeface="Helvetica Neue"/>
                  </a:rPr>
                  <a:t>PROBLEM</a:t>
                </a:r>
              </a:p>
            </p:txBody>
          </p:sp>
          <p:sp>
            <p:nvSpPr>
              <p:cNvPr id="170" name="SOLVING"/>
              <p:cNvSpPr txBox="1"/>
              <p:nvPr/>
            </p:nvSpPr>
            <p:spPr>
              <a:xfrm>
                <a:off x="8080963" y="-5385"/>
                <a:ext cx="1484167" cy="4718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a:ln>
                      <a:noFill/>
                    </a:ln>
                    <a:solidFill>
                      <a:srgbClr val="000000"/>
                    </a:solidFill>
                    <a:effectLst/>
                    <a:uLnTx/>
                    <a:uFillTx/>
                    <a:latin typeface="Helvetica Neue"/>
                    <a:sym typeface="Helvetica Neue"/>
                  </a:rPr>
                  <a:t>SOLVING</a:t>
                </a:r>
              </a:p>
            </p:txBody>
          </p:sp>
        </p:grpSp>
        <p:sp>
          <p:nvSpPr>
            <p:cNvPr id="172" name="Ligne"/>
            <p:cNvSpPr/>
            <p:nvPr/>
          </p:nvSpPr>
          <p:spPr>
            <a:xfrm>
              <a:off x="2512938" y="245158"/>
              <a:ext cx="4847814" cy="1"/>
            </a:xfrm>
            <a:prstGeom prst="line">
              <a:avLst/>
            </a:prstGeom>
            <a:noFill/>
            <a:ln w="25400" cap="flat">
              <a:solidFill>
                <a:srgbClr val="000000"/>
              </a:solidFill>
              <a:prstDash val="solid"/>
              <a:miter lim="400000"/>
              <a:headEnd type="arrow" w="med" len="med"/>
              <a:tailEnd type="arrow" w="med" len="med"/>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grpSp>
      <p:sp>
        <p:nvSpPr>
          <p:cNvPr id="20" name="Titre 1"/>
          <p:cNvSpPr txBox="1">
            <a:spLocks/>
          </p:cNvSpPr>
          <p:nvPr/>
        </p:nvSpPr>
        <p:spPr>
          <a:xfrm>
            <a:off x="1596705" y="22576"/>
            <a:ext cx="9171063"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0" i="0" u="none" strike="noStrike" kern="1200" cap="none" spc="0" normalizeH="0" baseline="0" noProof="0" dirty="0">
                <a:ln>
                  <a:noFill/>
                </a:ln>
                <a:solidFill>
                  <a:srgbClr val="002060"/>
                </a:solidFill>
                <a:effectLst/>
                <a:uLnTx/>
                <a:uFillTx/>
                <a:latin typeface="Century Gothic" panose="020B0502020202020204"/>
              </a:rPr>
              <a:t>A methological </a:t>
            </a:r>
            <a:r>
              <a:rPr kumimoji="0" lang="fr-BE" sz="2800" b="0" i="0" u="none" strike="noStrike" kern="1200" cap="none" spc="0" normalizeH="0" baseline="0" noProof="0" dirty="0" err="1">
                <a:ln>
                  <a:noFill/>
                </a:ln>
                <a:solidFill>
                  <a:srgbClr val="002060"/>
                </a:solidFill>
                <a:effectLst/>
                <a:uLnTx/>
                <a:uFillTx/>
                <a:latin typeface="Century Gothic" panose="020B0502020202020204"/>
              </a:rPr>
              <a:t>strategy</a:t>
            </a:r>
            <a:r>
              <a:rPr kumimoji="0" lang="fr-BE" sz="2800" b="0" i="0" u="none" strike="noStrike" kern="1200" cap="none" spc="0" normalizeH="0" baseline="0" noProof="0" dirty="0">
                <a:ln>
                  <a:noFill/>
                </a:ln>
                <a:solidFill>
                  <a:srgbClr val="002060"/>
                </a:solidFill>
                <a:effectLst/>
                <a:uLnTx/>
                <a:uFillTx/>
                <a:latin typeface="Century Gothic" panose="020B0502020202020204"/>
              </a:rPr>
              <a:t> to </a:t>
            </a:r>
            <a:r>
              <a:rPr kumimoji="0" lang="fr-BE" sz="2800" b="0" i="0" u="none" strike="noStrike" kern="1200" cap="none" spc="0" normalizeH="0" baseline="0" noProof="0" dirty="0" err="1">
                <a:ln>
                  <a:noFill/>
                </a:ln>
                <a:solidFill>
                  <a:srgbClr val="002060"/>
                </a:solidFill>
                <a:effectLst/>
                <a:uLnTx/>
                <a:uFillTx/>
                <a:latin typeface="Century Gothic" panose="020B0502020202020204"/>
              </a:rPr>
              <a:t>develop</a:t>
            </a:r>
            <a:r>
              <a:rPr kumimoji="0" lang="fr-BE" sz="2800" b="0" i="0" u="none" strike="noStrike" kern="1200" cap="none" spc="0" normalizeH="0" baseline="0" noProof="0" dirty="0">
                <a:ln>
                  <a:noFill/>
                </a:ln>
                <a:solidFill>
                  <a:srgbClr val="002060"/>
                </a:solidFill>
                <a:effectLst/>
                <a:uLnTx/>
                <a:uFillTx/>
                <a:latin typeface="Century Gothic" panose="020B0502020202020204"/>
              </a:rPr>
              <a:t> </a:t>
            </a:r>
            <a:r>
              <a:rPr kumimoji="0" lang="fr-BE" sz="2800" b="0" i="0" u="none" strike="noStrike" kern="1200" cap="none" spc="0" normalizeH="0" baseline="0" noProof="0" dirty="0" err="1">
                <a:ln>
                  <a:noFill/>
                </a:ln>
                <a:solidFill>
                  <a:srgbClr val="002060"/>
                </a:solidFill>
                <a:effectLst/>
                <a:uLnTx/>
                <a:uFillTx/>
                <a:latin typeface="Century Gothic" panose="020B0502020202020204"/>
              </a:rPr>
              <a:t>such</a:t>
            </a:r>
            <a:r>
              <a:rPr kumimoji="0" lang="fr-BE" sz="2800" b="0" i="0" u="none" strike="noStrike" kern="1200" cap="none" spc="0" normalizeH="0" baseline="0" noProof="0" dirty="0">
                <a:ln>
                  <a:noFill/>
                </a:ln>
                <a:solidFill>
                  <a:srgbClr val="002060"/>
                </a:solidFill>
                <a:effectLst/>
                <a:uLnTx/>
                <a:uFillTx/>
                <a:latin typeface="Century Gothic" panose="020B0502020202020204"/>
              </a:rPr>
              <a:t> </a:t>
            </a:r>
            <a:r>
              <a:rPr kumimoji="0" lang="fr-BE" sz="2800" b="0" i="0" u="none" strike="noStrike" kern="1200" cap="none" spc="0" normalizeH="0" baseline="0" noProof="0" dirty="0" err="1">
                <a:ln>
                  <a:noFill/>
                </a:ln>
                <a:solidFill>
                  <a:srgbClr val="002060"/>
                </a:solidFill>
                <a:effectLst/>
                <a:uLnTx/>
                <a:uFillTx/>
                <a:latin typeface="Century Gothic" panose="020B0502020202020204"/>
              </a:rPr>
              <a:t>approach</a:t>
            </a:r>
            <a:r>
              <a:rPr kumimoji="0" lang="fr-BE" sz="2800" b="0" i="0" u="none" strike="noStrike" kern="1200" cap="none" spc="0" normalizeH="0" baseline="0" noProof="0" dirty="0">
                <a:ln>
                  <a:noFill/>
                </a:ln>
                <a:solidFill>
                  <a:srgbClr val="002060"/>
                </a:solidFill>
                <a:effectLst/>
                <a:uLnTx/>
                <a:uFillTx/>
                <a:latin typeface="Century Gothic" panose="020B0502020202020204"/>
              </a:rPr>
              <a:t>    in the </a:t>
            </a:r>
            <a:r>
              <a:rPr kumimoji="0" lang="fr-BE" sz="2800" b="0" i="0" u="none" strike="noStrike" kern="1200" cap="none" spc="0" normalizeH="0" baseline="0" noProof="0" dirty="0" err="1">
                <a:ln>
                  <a:noFill/>
                </a:ln>
                <a:solidFill>
                  <a:srgbClr val="002060"/>
                </a:solidFill>
                <a:effectLst/>
                <a:uLnTx/>
                <a:uFillTx/>
                <a:latin typeface="Century Gothic" panose="020B0502020202020204"/>
              </a:rPr>
              <a:t>the</a:t>
            </a:r>
            <a:r>
              <a:rPr kumimoji="0" lang="fr-BE" sz="2800" b="0" i="0" u="none" strike="noStrike" kern="1200" cap="none" spc="0" normalizeH="0" baseline="0" noProof="0" dirty="0">
                <a:ln>
                  <a:noFill/>
                </a:ln>
                <a:solidFill>
                  <a:srgbClr val="002060"/>
                </a:solidFill>
                <a:effectLst/>
                <a:uLnTx/>
                <a:uFillTx/>
                <a:latin typeface="Century Gothic" panose="020B0502020202020204"/>
              </a:rPr>
              <a:t> </a:t>
            </a:r>
            <a:r>
              <a:rPr kumimoji="0" lang="fr-BE" sz="2800" b="0" i="0" u="none" strike="noStrike" kern="1200" cap="none" spc="0" normalizeH="0" baseline="0" noProof="0" dirty="0" err="1">
                <a:ln>
                  <a:noFill/>
                </a:ln>
                <a:solidFill>
                  <a:srgbClr val="002060"/>
                </a:solidFill>
                <a:effectLst/>
                <a:uLnTx/>
                <a:uFillTx/>
                <a:latin typeface="Century Gothic" panose="020B0502020202020204"/>
              </a:rPr>
              <a:t>CoR</a:t>
            </a:r>
            <a:r>
              <a:rPr kumimoji="0" lang="fr-BE" sz="2800" b="0" i="0" u="none" strike="noStrike" kern="1200" cap="none" spc="0" normalizeH="0" baseline="0" noProof="0" dirty="0">
                <a:ln>
                  <a:noFill/>
                </a:ln>
                <a:solidFill>
                  <a:srgbClr val="002060"/>
                </a:solidFill>
                <a:effectLst/>
                <a:uLnTx/>
                <a:uFillTx/>
                <a:latin typeface="Century Gothic" panose="020B0502020202020204"/>
              </a:rPr>
              <a:t> hub</a:t>
            </a:r>
            <a:r>
              <a:rPr kumimoji="0" lang="fr-BE" sz="2000" b="0" i="0" u="none" strike="noStrike" kern="1200" cap="none" spc="0" normalizeH="0" baseline="0" noProof="0" dirty="0">
                <a:ln>
                  <a:noFill/>
                </a:ln>
                <a:solidFill>
                  <a:srgbClr val="002060"/>
                </a:solidFill>
                <a:effectLst/>
                <a:uLnTx/>
                <a:uFillTx/>
                <a:latin typeface="Century Gothic" panose="020B0502020202020204"/>
              </a:rPr>
              <a:t>s</a:t>
            </a:r>
            <a:r>
              <a:rPr kumimoji="0" lang="fr-BE" sz="2800" b="0" i="0" u="none" strike="noStrike" kern="1200" cap="none" spc="0" normalizeH="0" baseline="0" noProof="0" dirty="0">
                <a:ln>
                  <a:noFill/>
                </a:ln>
                <a:solidFill>
                  <a:srgbClr val="002060"/>
                </a:solidFill>
                <a:effectLst/>
                <a:uLnTx/>
                <a:uFillTx/>
                <a:latin typeface="Century Gothic" panose="020B0502020202020204"/>
              </a:rPr>
              <a:t> </a:t>
            </a:r>
          </a:p>
        </p:txBody>
      </p:sp>
    </p:spTree>
    <p:extLst>
      <p:ext uri="{BB962C8B-B14F-4D97-AF65-F5344CB8AC3E}">
        <p14:creationId xmlns:p14="http://schemas.microsoft.com/office/powerpoint/2010/main" val="176613373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iterate>
                                    <p:tmAbs val="0"/>
                                  </p:iterate>
                                  <p:childTnLst>
                                    <p:set>
                                      <p:cBhvr>
                                        <p:cTn id="22" fill="hold"/>
                                        <p:tgtEl>
                                          <p:spTgt spid="159"/>
                                        </p:tgtEl>
                                        <p:attrNameLst>
                                          <p:attrName>style.visibility</p:attrName>
                                        </p:attrNameLst>
                                      </p:cBhvr>
                                      <p:to>
                                        <p:strVal val="visible"/>
                                      </p:to>
                                    </p:set>
                                    <p:animEffect transition="in" filter="wipe(down)">
                                      <p:cBhvr>
                                        <p:cTn id="23" dur="3500"/>
                                        <p:tgtEl>
                                          <p:spTgt spid="15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iterate>
                                    <p:tmAbs val="0"/>
                                  </p:iterate>
                                  <p:childTnLst>
                                    <p:set>
                                      <p:cBhvr>
                                        <p:cTn id="27" fill="hold"/>
                                        <p:tgtEl>
                                          <p:spTgt spid="168"/>
                                        </p:tgtEl>
                                        <p:attrNameLst>
                                          <p:attrName>style.visibility</p:attrName>
                                        </p:attrNameLst>
                                      </p:cBhvr>
                                      <p:to>
                                        <p:strVal val="visible"/>
                                      </p:to>
                                    </p:set>
                                    <p:animEffect transition="in" filter="wipe(down)">
                                      <p:cBhvr>
                                        <p:cTn id="28" dur="2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advAuto="0"/>
      <p:bldP spid="159" grpId="0" animBg="1" advAuto="0"/>
      <p:bldP spid="162" grpId="0" animBg="1" advAuto="0"/>
      <p:bldP spid="165" grpId="0" animBg="1" advAuto="0"/>
      <p:bldP spid="168" grpId="0" animBg="1" advAuto="0"/>
      <p:bldP spid="173"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e"/>
          <p:cNvGrpSpPr/>
          <p:nvPr/>
        </p:nvGrpSpPr>
        <p:grpSpPr>
          <a:xfrm>
            <a:off x="3392889" y="799767"/>
            <a:ext cx="5081382" cy="5276326"/>
            <a:chOff x="0" y="0"/>
            <a:chExt cx="7226853" cy="7504106"/>
          </a:xfrm>
        </p:grpSpPr>
        <p:pic>
          <p:nvPicPr>
            <p:cNvPr id="175" name="Spirale.png" descr="Spirale.png"/>
            <p:cNvPicPr>
              <a:picLocks noChangeAspect="1"/>
            </p:cNvPicPr>
            <p:nvPr/>
          </p:nvPicPr>
          <p:blipFill>
            <a:blip r:embed="rId2"/>
            <a:stretch>
              <a:fillRect/>
            </a:stretch>
          </p:blipFill>
          <p:spPr>
            <a:xfrm rot="6780000" flipH="1">
              <a:off x="673989" y="1074286"/>
              <a:ext cx="5878876" cy="5355534"/>
            </a:xfrm>
            <a:prstGeom prst="rect">
              <a:avLst/>
            </a:prstGeom>
            <a:ln w="12700" cap="flat">
              <a:noFill/>
              <a:miter lim="400000"/>
            </a:ln>
            <a:effectLst/>
          </p:spPr>
        </p:pic>
        <p:sp>
          <p:nvSpPr>
            <p:cNvPr id="176" name="Cercle"/>
            <p:cNvSpPr/>
            <p:nvPr/>
          </p:nvSpPr>
          <p:spPr>
            <a:xfrm>
              <a:off x="3196723" y="1025073"/>
              <a:ext cx="260144" cy="260144"/>
            </a:xfrm>
            <a:prstGeom prst="ellipse">
              <a:avLst/>
            </a:prstGeom>
            <a:solidFill>
              <a:srgbClr val="000000"/>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grpSp>
      <p:sp>
        <p:nvSpPr>
          <p:cNvPr id="178" name="@"/>
          <p:cNvSpPr/>
          <p:nvPr/>
        </p:nvSpPr>
        <p:spPr>
          <a:xfrm>
            <a:off x="1841422" y="-638055"/>
            <a:ext cx="8330563" cy="8330563"/>
          </a:xfrm>
          <a:prstGeom prst="ellipse">
            <a:avLst/>
          </a:prstGeom>
          <a:gradFill>
            <a:gsLst>
              <a:gs pos="0">
                <a:srgbClr val="7CA3F9">
                  <a:alpha val="72885"/>
                </a:srgbClr>
              </a:gs>
              <a:gs pos="100000">
                <a:srgbClr val="7AF8DC">
                  <a:alpha val="72885"/>
                </a:srgbClr>
              </a:gs>
            </a:gsLst>
            <a:lin ang="5894795"/>
          </a:gradFill>
          <a:ln w="12700">
            <a:solidFill>
              <a:srgbClr val="000000">
                <a:alpha val="72885"/>
              </a:srgbClr>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200" b="0">
                <a:solidFill>
                  <a:srgbClr val="FFFFFF"/>
                </a:solidFill>
                <a:latin typeface="+mn-lt"/>
                <a:ea typeface="+mn-ea"/>
                <a:cs typeface="+mn-cs"/>
                <a:sym typeface="Helvetica Neue Medium"/>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547" b="0" i="0" u="none" strike="noStrike" kern="0" cap="none" spc="0" normalizeH="0" baseline="0" noProof="0">
                <a:ln>
                  <a:noFill/>
                </a:ln>
                <a:solidFill>
                  <a:srgbClr val="FFFFFF"/>
                </a:solidFill>
                <a:effectLst/>
                <a:uLnTx/>
                <a:uFillTx/>
                <a:latin typeface="Helvetica Neue Medium"/>
                <a:sym typeface="Helvetica Neue Medium"/>
              </a:rPr>
              <a:t>@</a:t>
            </a:r>
          </a:p>
        </p:txBody>
      </p:sp>
      <p:grpSp>
        <p:nvGrpSpPr>
          <p:cNvPr id="181" name="Groupe"/>
          <p:cNvGrpSpPr/>
          <p:nvPr/>
        </p:nvGrpSpPr>
        <p:grpSpPr>
          <a:xfrm>
            <a:off x="2290836" y="78261"/>
            <a:ext cx="1703519" cy="2274724"/>
            <a:chOff x="0" y="0"/>
            <a:chExt cx="2422780" cy="3235162"/>
          </a:xfrm>
        </p:grpSpPr>
        <p:sp>
          <p:nvSpPr>
            <p:cNvPr id="179" name="Triangle"/>
            <p:cNvSpPr/>
            <p:nvPr/>
          </p:nvSpPr>
          <p:spPr>
            <a:xfrm rot="11160000">
              <a:off x="1527898" y="42227"/>
              <a:ext cx="852655" cy="852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59134"/>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23" name="Ligne de connexion"/>
            <p:cNvSpPr/>
            <p:nvPr/>
          </p:nvSpPr>
          <p:spPr>
            <a:xfrm>
              <a:off x="0" y="450800"/>
              <a:ext cx="1945510" cy="27843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19" y="13189"/>
                    <a:pt x="10819" y="5989"/>
                    <a:pt x="21600" y="0"/>
                  </a:cubicBezTo>
                </a:path>
              </a:pathLst>
            </a:custGeom>
            <a:noFill/>
            <a:ln w="660400" cap="flat">
              <a:solidFill>
                <a:srgbClr val="E59134"/>
              </a:solidFill>
              <a:prstDash val="solid"/>
              <a:miter lim="400000"/>
            </a:ln>
            <a:effectLst/>
          </p:spPr>
          <p:txBody>
            <a:bodyPr/>
            <a:lstStyle/>
            <a:p>
              <a:pPr marL="0" marR="0" lvl="0" indent="0" algn="ctr" defTabSz="410751" rtl="0" eaLnBrk="1" fontAlgn="auto" latinLnBrk="0" hangingPunct="0">
                <a:lnSpc>
                  <a:spcPct val="100000"/>
                </a:lnSpc>
                <a:spcBef>
                  <a:spcPts val="0"/>
                </a:spcBef>
                <a:spcAft>
                  <a:spcPts val="0"/>
                </a:spcAft>
                <a:buClrTx/>
                <a:buSzTx/>
                <a:buFontTx/>
                <a:buNone/>
                <a:tabLst/>
                <a:defRPr/>
              </a:pPr>
              <a:endParaRPr kumimoji="0" sz="1687"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84" name="Groupe"/>
          <p:cNvGrpSpPr/>
          <p:nvPr/>
        </p:nvGrpSpPr>
        <p:grpSpPr>
          <a:xfrm>
            <a:off x="1915684" y="4409411"/>
            <a:ext cx="1821223" cy="2303705"/>
            <a:chOff x="0" y="0"/>
            <a:chExt cx="2590182" cy="3276378"/>
          </a:xfrm>
        </p:grpSpPr>
        <p:sp>
          <p:nvSpPr>
            <p:cNvPr id="224" name="Ligne de connexion"/>
            <p:cNvSpPr/>
            <p:nvPr/>
          </p:nvSpPr>
          <p:spPr>
            <a:xfrm>
              <a:off x="543292" y="565674"/>
              <a:ext cx="2046891" cy="27107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1782" y="16460"/>
                    <a:pt x="4582" y="9260"/>
                    <a:pt x="0" y="0"/>
                  </a:cubicBezTo>
                </a:path>
              </a:pathLst>
            </a:custGeom>
            <a:noFill/>
            <a:ln w="660400" cap="flat">
              <a:solidFill>
                <a:schemeClr val="accent3">
                  <a:hueOff val="362282"/>
                  <a:satOff val="31803"/>
                  <a:lumOff val="-18242"/>
                </a:schemeClr>
              </a:solidFill>
              <a:prstDash val="solid"/>
              <a:miter lim="400000"/>
            </a:ln>
            <a:effectLst/>
          </p:spPr>
          <p:txBody>
            <a:bodyPr/>
            <a:lstStyle/>
            <a:p>
              <a:pPr marL="0" marR="0" lvl="0" indent="0" algn="ctr" defTabSz="410751" rtl="0" eaLnBrk="1" fontAlgn="auto" latinLnBrk="0" hangingPunct="0">
                <a:lnSpc>
                  <a:spcPct val="100000"/>
                </a:lnSpc>
                <a:spcBef>
                  <a:spcPts val="0"/>
                </a:spcBef>
                <a:spcAft>
                  <a:spcPts val="0"/>
                </a:spcAft>
                <a:buClrTx/>
                <a:buSzTx/>
                <a:buFontTx/>
                <a:buNone/>
                <a:tabLst/>
                <a:defRPr/>
              </a:pPr>
              <a:endParaRPr kumimoji="0" sz="1687" b="1" i="0" u="none" strike="noStrike" kern="0" cap="none" spc="0" normalizeH="0" baseline="0" noProof="0">
                <a:ln>
                  <a:noFill/>
                </a:ln>
                <a:solidFill>
                  <a:srgbClr val="000000"/>
                </a:solidFill>
                <a:effectLst/>
                <a:uLnTx/>
                <a:uFillTx/>
                <a:latin typeface="Helvetica Neue"/>
                <a:sym typeface="Helvetica Neue"/>
              </a:endParaRPr>
            </a:p>
          </p:txBody>
        </p:sp>
        <p:sp>
          <p:nvSpPr>
            <p:cNvPr id="183" name="Triangle"/>
            <p:cNvSpPr/>
            <p:nvPr/>
          </p:nvSpPr>
          <p:spPr>
            <a:xfrm rot="6840000">
              <a:off x="136544" y="136544"/>
              <a:ext cx="852656" cy="852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hueOff val="362282"/>
                <a:satOff val="31803"/>
                <a:lumOff val="-18242"/>
              </a:schemeClr>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grpSp>
      <p:grpSp>
        <p:nvGrpSpPr>
          <p:cNvPr id="187" name="Groupe"/>
          <p:cNvGrpSpPr/>
          <p:nvPr/>
        </p:nvGrpSpPr>
        <p:grpSpPr>
          <a:xfrm>
            <a:off x="8169130" y="4516490"/>
            <a:ext cx="1585413" cy="2329556"/>
            <a:chOff x="0" y="0"/>
            <a:chExt cx="2254808" cy="3313146"/>
          </a:xfrm>
        </p:grpSpPr>
        <p:sp>
          <p:nvSpPr>
            <p:cNvPr id="225" name="Ligne de connexion"/>
            <p:cNvSpPr/>
            <p:nvPr/>
          </p:nvSpPr>
          <p:spPr>
            <a:xfrm>
              <a:off x="457688" y="0"/>
              <a:ext cx="1797121" cy="2882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369" y="8242"/>
                    <a:pt x="11169" y="15442"/>
                    <a:pt x="0" y="21600"/>
                  </a:cubicBezTo>
                </a:path>
              </a:pathLst>
            </a:custGeom>
            <a:noFill/>
            <a:ln w="660400" cap="flat">
              <a:solidFill>
                <a:schemeClr val="accent1"/>
              </a:solidFill>
              <a:prstDash val="solid"/>
              <a:miter lim="400000"/>
            </a:ln>
            <a:effectLst/>
          </p:spPr>
          <p:txBody>
            <a:bodyPr/>
            <a:lstStyle/>
            <a:p>
              <a:pPr marL="0" marR="0" lvl="0" indent="0" algn="ctr" defTabSz="410751" rtl="0" eaLnBrk="1" fontAlgn="auto" latinLnBrk="0" hangingPunct="0">
                <a:lnSpc>
                  <a:spcPct val="100000"/>
                </a:lnSpc>
                <a:spcBef>
                  <a:spcPts val="0"/>
                </a:spcBef>
                <a:spcAft>
                  <a:spcPts val="0"/>
                </a:spcAft>
                <a:buClrTx/>
                <a:buSzTx/>
                <a:buFontTx/>
                <a:buNone/>
                <a:tabLst/>
                <a:defRPr/>
              </a:pPr>
              <a:endParaRPr kumimoji="0" sz="1687" b="1" i="0" u="none" strike="noStrike" kern="0" cap="none" spc="0" normalizeH="0" baseline="0" noProof="0">
                <a:ln>
                  <a:noFill/>
                </a:ln>
                <a:solidFill>
                  <a:srgbClr val="000000"/>
                </a:solidFill>
                <a:effectLst/>
                <a:uLnTx/>
                <a:uFillTx/>
                <a:latin typeface="Helvetica Neue"/>
                <a:sym typeface="Helvetica Neue"/>
              </a:endParaRPr>
            </a:p>
          </p:txBody>
        </p:sp>
        <p:sp>
          <p:nvSpPr>
            <p:cNvPr id="186" name="Triangle"/>
            <p:cNvSpPr/>
            <p:nvPr/>
          </p:nvSpPr>
          <p:spPr>
            <a:xfrm rot="180000">
              <a:off x="21727" y="2438764"/>
              <a:ext cx="852656" cy="8526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grpSp>
      <p:grpSp>
        <p:nvGrpSpPr>
          <p:cNvPr id="191" name="Groupe"/>
          <p:cNvGrpSpPr/>
          <p:nvPr/>
        </p:nvGrpSpPr>
        <p:grpSpPr>
          <a:xfrm rot="540000">
            <a:off x="5185656" y="2194183"/>
            <a:ext cx="1938864" cy="1647882"/>
            <a:chOff x="482644" y="315972"/>
            <a:chExt cx="2757493" cy="2343652"/>
          </a:xfrm>
        </p:grpSpPr>
        <p:sp>
          <p:nvSpPr>
            <p:cNvPr id="188" name="UNKNOWNS"/>
            <p:cNvSpPr txBox="1"/>
            <p:nvPr/>
          </p:nvSpPr>
          <p:spPr>
            <a:xfrm rot="20400000">
              <a:off x="1297724" y="315972"/>
              <a:ext cx="1942413" cy="471833"/>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a:ln>
                    <a:noFill/>
                  </a:ln>
                  <a:solidFill>
                    <a:srgbClr val="000000"/>
                  </a:solidFill>
                  <a:effectLst/>
                  <a:uLnTx/>
                  <a:uFillTx/>
                  <a:latin typeface="Helvetica Neue"/>
                  <a:sym typeface="Helvetica Neue"/>
                </a:rPr>
                <a:t>UNKNOWNS</a:t>
              </a:r>
            </a:p>
          </p:txBody>
        </p:sp>
        <p:sp>
          <p:nvSpPr>
            <p:cNvPr id="189" name="DESIRABLE"/>
            <p:cNvSpPr txBox="1"/>
            <p:nvPr/>
          </p:nvSpPr>
          <p:spPr>
            <a:xfrm rot="18300000">
              <a:off x="-218447" y="1486699"/>
              <a:ext cx="1874016" cy="471833"/>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a:ln>
                    <a:noFill/>
                  </a:ln>
                  <a:solidFill>
                    <a:srgbClr val="000000"/>
                  </a:solidFill>
                  <a:effectLst/>
                  <a:uLnTx/>
                  <a:uFillTx/>
                  <a:latin typeface="Helvetica Neue"/>
                  <a:sym typeface="Helvetica Neue"/>
                </a:rPr>
                <a:t>DESIRABLE</a:t>
              </a:r>
            </a:p>
          </p:txBody>
        </p:sp>
        <p:sp>
          <p:nvSpPr>
            <p:cNvPr id="190" name="Triangle"/>
            <p:cNvSpPr/>
            <p:nvPr/>
          </p:nvSpPr>
          <p:spPr>
            <a:xfrm rot="8512403">
              <a:off x="1169083" y="705575"/>
              <a:ext cx="265104" cy="446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grpSp>
      <p:grpSp>
        <p:nvGrpSpPr>
          <p:cNvPr id="202" name="Groupe"/>
          <p:cNvGrpSpPr/>
          <p:nvPr/>
        </p:nvGrpSpPr>
        <p:grpSpPr>
          <a:xfrm>
            <a:off x="4110022" y="2015"/>
            <a:ext cx="4036414" cy="1865029"/>
            <a:chOff x="0" y="0"/>
            <a:chExt cx="5740677" cy="2652483"/>
          </a:xfrm>
        </p:grpSpPr>
        <p:grpSp>
          <p:nvGrpSpPr>
            <p:cNvPr id="194" name="Roadmap"/>
            <p:cNvGrpSpPr/>
            <p:nvPr/>
          </p:nvGrpSpPr>
          <p:grpSpPr>
            <a:xfrm>
              <a:off x="3260396" y="1607223"/>
              <a:ext cx="1971143" cy="1045260"/>
              <a:chOff x="0" y="0"/>
              <a:chExt cx="1971142" cy="1045259"/>
            </a:xfrm>
          </p:grpSpPr>
          <p:sp>
            <p:nvSpPr>
              <p:cNvPr id="193" name="Roadmap"/>
              <p:cNvSpPr txBox="1"/>
              <p:nvPr/>
            </p:nvSpPr>
            <p:spPr>
              <a:xfrm>
                <a:off x="235507" y="147012"/>
                <a:ext cx="1500126" cy="471833"/>
              </a:xfrm>
              <a:prstGeom prst="rect">
                <a:avLst/>
              </a:prstGeom>
              <a:solidFill>
                <a:srgbClr val="929292"/>
              </a:solidFill>
              <a:ln>
                <a:noFill/>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i="1">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1" u="none" strike="noStrike" kern="0" cap="none" spc="0" normalizeH="0" baseline="0" noProof="0">
                    <a:ln>
                      <a:noFill/>
                    </a:ln>
                    <a:solidFill>
                      <a:srgbClr val="FFFFFF"/>
                    </a:solidFill>
                    <a:effectLst/>
                    <a:uLnTx/>
                    <a:uFillTx/>
                    <a:latin typeface="Helvetica Neue"/>
                    <a:sym typeface="Helvetica Neue"/>
                  </a:rPr>
                  <a:t>Roadmap</a:t>
                </a:r>
              </a:p>
            </p:txBody>
          </p:sp>
          <p:pic>
            <p:nvPicPr>
              <p:cNvPr id="192" name="Roadmap Roadmap" descr="Roadmap Roadmap"/>
              <p:cNvPicPr>
                <a:picLocks/>
              </p:cNvPicPr>
              <p:nvPr/>
            </p:nvPicPr>
            <p:blipFill>
              <a:blip r:embed="rId3"/>
              <a:stretch>
                <a:fillRect/>
              </a:stretch>
            </p:blipFill>
            <p:spPr>
              <a:xfrm>
                <a:off x="0" y="0"/>
                <a:ext cx="1971142" cy="1045259"/>
              </a:xfrm>
              <a:prstGeom prst="rect">
                <a:avLst/>
              </a:prstGeom>
              <a:effectLst/>
            </p:spPr>
          </p:pic>
        </p:grpSp>
        <p:grpSp>
          <p:nvGrpSpPr>
            <p:cNvPr id="197" name="Stakeholders"/>
            <p:cNvGrpSpPr/>
            <p:nvPr/>
          </p:nvGrpSpPr>
          <p:grpSpPr>
            <a:xfrm>
              <a:off x="3255641" y="16263"/>
              <a:ext cx="2485036" cy="1045261"/>
              <a:chOff x="0" y="0"/>
              <a:chExt cx="2485035" cy="1045259"/>
            </a:xfrm>
          </p:grpSpPr>
          <p:sp>
            <p:nvSpPr>
              <p:cNvPr id="196" name="Stakeholders"/>
              <p:cNvSpPr txBox="1"/>
              <p:nvPr/>
            </p:nvSpPr>
            <p:spPr>
              <a:xfrm>
                <a:off x="226854" y="147013"/>
                <a:ext cx="2031325" cy="471832"/>
              </a:xfrm>
              <a:prstGeom prst="rect">
                <a:avLst/>
              </a:prstGeom>
              <a:solidFill>
                <a:srgbClr val="929292"/>
              </a:solidFill>
              <a:ln>
                <a:noFill/>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i="1">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1" u="none" strike="noStrike" kern="0" cap="none" spc="0" normalizeH="0" baseline="0" noProof="0">
                    <a:ln>
                      <a:noFill/>
                    </a:ln>
                    <a:solidFill>
                      <a:srgbClr val="FFFFFF"/>
                    </a:solidFill>
                    <a:effectLst/>
                    <a:uLnTx/>
                    <a:uFillTx/>
                    <a:latin typeface="Helvetica Neue"/>
                    <a:sym typeface="Helvetica Neue"/>
                  </a:rPr>
                  <a:t>Stakeholders</a:t>
                </a:r>
              </a:p>
            </p:txBody>
          </p:sp>
          <p:pic>
            <p:nvPicPr>
              <p:cNvPr id="195" name="Stakeholders Stakeholders" descr="Stakeholders Stakeholders"/>
              <p:cNvPicPr>
                <a:picLocks/>
              </p:cNvPicPr>
              <p:nvPr/>
            </p:nvPicPr>
            <p:blipFill>
              <a:blip r:embed="rId4"/>
              <a:stretch>
                <a:fillRect/>
              </a:stretch>
            </p:blipFill>
            <p:spPr>
              <a:xfrm>
                <a:off x="0" y="0"/>
                <a:ext cx="2485035" cy="1045259"/>
              </a:xfrm>
              <a:prstGeom prst="rect">
                <a:avLst/>
              </a:prstGeom>
              <a:effectLst/>
            </p:spPr>
          </p:pic>
        </p:grpSp>
        <p:grpSp>
          <p:nvGrpSpPr>
            <p:cNvPr id="200" name="Big Picture"/>
            <p:cNvGrpSpPr/>
            <p:nvPr/>
          </p:nvGrpSpPr>
          <p:grpSpPr>
            <a:xfrm>
              <a:off x="3260784" y="798565"/>
              <a:ext cx="2208278" cy="1045261"/>
              <a:chOff x="0" y="0"/>
              <a:chExt cx="2208277" cy="1045259"/>
            </a:xfrm>
          </p:grpSpPr>
          <p:sp>
            <p:nvSpPr>
              <p:cNvPr id="199" name="Big Picture"/>
              <p:cNvSpPr txBox="1"/>
              <p:nvPr/>
            </p:nvSpPr>
            <p:spPr>
              <a:xfrm>
                <a:off x="215900" y="147013"/>
                <a:ext cx="1776476" cy="471832"/>
              </a:xfrm>
              <a:prstGeom prst="rect">
                <a:avLst/>
              </a:prstGeom>
              <a:solidFill>
                <a:srgbClr val="929292"/>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i="1">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1" u="none" strike="noStrike" kern="0" cap="none" spc="0" normalizeH="0" baseline="0" noProof="0">
                    <a:ln>
                      <a:noFill/>
                    </a:ln>
                    <a:solidFill>
                      <a:srgbClr val="FFFFFF"/>
                    </a:solidFill>
                    <a:effectLst/>
                    <a:uLnTx/>
                    <a:uFillTx/>
                    <a:latin typeface="Helvetica Neue"/>
                    <a:sym typeface="Helvetica Neue"/>
                  </a:rPr>
                  <a:t>Big Picture</a:t>
                </a:r>
              </a:p>
            </p:txBody>
          </p:sp>
          <p:pic>
            <p:nvPicPr>
              <p:cNvPr id="198" name="Big Picture Big Picture" descr="Big Picture Big Picture"/>
              <p:cNvPicPr>
                <a:picLocks/>
              </p:cNvPicPr>
              <p:nvPr/>
            </p:nvPicPr>
            <p:blipFill>
              <a:blip r:embed="rId5"/>
              <a:stretch>
                <a:fillRect/>
              </a:stretch>
            </p:blipFill>
            <p:spPr>
              <a:xfrm>
                <a:off x="0" y="0"/>
                <a:ext cx="2208277" cy="1045259"/>
              </a:xfrm>
              <a:prstGeom prst="rect">
                <a:avLst/>
              </a:prstGeom>
              <a:effectLst/>
            </p:spPr>
          </p:pic>
        </p:grpSp>
        <p:pic>
          <p:nvPicPr>
            <p:cNvPr id="201" name="image5.png" descr="image5.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flipH="1">
              <a:off x="0" y="0"/>
              <a:ext cx="3326464" cy="2369833"/>
            </a:xfrm>
            <a:prstGeom prst="rect">
              <a:avLst/>
            </a:prstGeom>
            <a:ln w="12700" cap="flat">
              <a:noFill/>
              <a:miter lim="400000"/>
            </a:ln>
            <a:effectLst/>
          </p:spPr>
        </p:pic>
      </p:grpSp>
      <p:grpSp>
        <p:nvGrpSpPr>
          <p:cNvPr id="205" name="Groupe"/>
          <p:cNvGrpSpPr/>
          <p:nvPr/>
        </p:nvGrpSpPr>
        <p:grpSpPr>
          <a:xfrm>
            <a:off x="5487157" y="2890188"/>
            <a:ext cx="1671418" cy="1550997"/>
            <a:chOff x="0" y="0"/>
            <a:chExt cx="2377127" cy="2205861"/>
          </a:xfrm>
        </p:grpSpPr>
        <p:sp>
          <p:nvSpPr>
            <p:cNvPr id="203" name="Ovale"/>
            <p:cNvSpPr/>
            <p:nvPr/>
          </p:nvSpPr>
          <p:spPr>
            <a:xfrm>
              <a:off x="0" y="0"/>
              <a:ext cx="2352952" cy="2205861"/>
            </a:xfrm>
            <a:prstGeom prst="ellipse">
              <a:avLst/>
            </a:prstGeom>
            <a:gradFill flip="none" rotWithShape="1">
              <a:gsLst>
                <a:gs pos="0">
                  <a:srgbClr val="D6D5D5"/>
                </a:gs>
                <a:gs pos="100000">
                  <a:srgbClr val="929292"/>
                </a:gs>
              </a:gsLst>
              <a:lin ang="5400000" scaled="0"/>
            </a:gradFill>
            <a:ln w="12700" cap="flat">
              <a:solidFill>
                <a:srgbClr val="000000"/>
              </a:solidFill>
              <a:prstDash val="solid"/>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04" name="PROBLEMATIQUE"/>
            <p:cNvSpPr txBox="1"/>
            <p:nvPr/>
          </p:nvSpPr>
          <p:spPr>
            <a:xfrm>
              <a:off x="26624" y="853272"/>
              <a:ext cx="2350503" cy="4102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2000">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i="1"/>
              </a:pPr>
              <a:r>
                <a:rPr kumimoji="0" sz="1406" b="1" i="1" u="none" strike="noStrike" kern="0" cap="none" spc="0" normalizeH="0" baseline="0" noProof="0">
                  <a:ln>
                    <a:noFill/>
                  </a:ln>
                  <a:solidFill>
                    <a:srgbClr val="FFFFFF"/>
                  </a:solidFill>
                  <a:effectLst/>
                  <a:uLnTx/>
                  <a:uFillTx/>
                  <a:latin typeface="Helvetica Neue"/>
                  <a:sym typeface="Helvetica Neue"/>
                </a:rPr>
                <a:t>PROBLEMATIQUE</a:t>
              </a:r>
            </a:p>
          </p:txBody>
        </p:sp>
      </p:grpSp>
      <p:sp>
        <p:nvSpPr>
          <p:cNvPr id="206" name="Cercle"/>
          <p:cNvSpPr/>
          <p:nvPr/>
        </p:nvSpPr>
        <p:spPr>
          <a:xfrm>
            <a:off x="1646862" y="109450"/>
            <a:ext cx="892969" cy="892969"/>
          </a:xfrm>
          <a:prstGeom prst="ellipse">
            <a:avLst/>
          </a:prstGeom>
          <a:gradFill>
            <a:gsLst>
              <a:gs pos="0">
                <a:srgbClr val="7CA3F9"/>
              </a:gs>
              <a:gs pos="100000">
                <a:srgbClr val="7AF8DC"/>
              </a:gs>
            </a:gsLst>
            <a:lin ang="5894795"/>
          </a:gradFill>
          <a:ln w="12700">
            <a:miter lim="400000"/>
          </a:ln>
        </p:spPr>
        <p:txBody>
          <a:bodyPr lIns="35719" tIns="35719" rIns="35719" bIns="35719" anchor="ct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07" name="How"/>
          <p:cNvSpPr txBox="1"/>
          <p:nvPr/>
        </p:nvSpPr>
        <p:spPr>
          <a:xfrm>
            <a:off x="1831806" y="405621"/>
            <a:ext cx="527389"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dirty="0">
                <a:ln>
                  <a:noFill/>
                </a:ln>
                <a:solidFill>
                  <a:srgbClr val="002060"/>
                </a:solidFill>
                <a:effectLst/>
                <a:uLnTx/>
                <a:uFillTx/>
                <a:latin typeface="Helvetica Neue"/>
                <a:sym typeface="Helvetica Neue"/>
              </a:rPr>
              <a:t>How</a:t>
            </a:r>
          </a:p>
        </p:txBody>
      </p:sp>
      <p:grpSp>
        <p:nvGrpSpPr>
          <p:cNvPr id="212" name="Groupe"/>
          <p:cNvGrpSpPr/>
          <p:nvPr/>
        </p:nvGrpSpPr>
        <p:grpSpPr>
          <a:xfrm>
            <a:off x="3939213" y="5142310"/>
            <a:ext cx="2555009" cy="1939511"/>
            <a:chOff x="-89746" y="0"/>
            <a:chExt cx="3633789" cy="2758414"/>
          </a:xfrm>
        </p:grpSpPr>
        <p:pic>
          <p:nvPicPr>
            <p:cNvPr id="208" name="IMG_4521.JPG" descr="IMG_4521.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flipH="1">
              <a:off x="0" y="0"/>
              <a:ext cx="3471004" cy="2472806"/>
            </a:xfrm>
            <a:prstGeom prst="rect">
              <a:avLst/>
            </a:prstGeom>
            <a:ln w="12700" cap="flat">
              <a:noFill/>
              <a:miter lim="400000"/>
            </a:ln>
            <a:effectLst/>
          </p:spPr>
        </p:pic>
        <p:grpSp>
          <p:nvGrpSpPr>
            <p:cNvPr id="211" name="Generate «Realities»"/>
            <p:cNvGrpSpPr/>
            <p:nvPr/>
          </p:nvGrpSpPr>
          <p:grpSpPr>
            <a:xfrm>
              <a:off x="-89746" y="1713153"/>
              <a:ext cx="3633789" cy="1045261"/>
              <a:chOff x="0" y="0"/>
              <a:chExt cx="3633788" cy="1045259"/>
            </a:xfrm>
          </p:grpSpPr>
          <p:sp>
            <p:nvSpPr>
              <p:cNvPr id="210" name="Generate «Realities»"/>
              <p:cNvSpPr txBox="1"/>
              <p:nvPr/>
            </p:nvSpPr>
            <p:spPr>
              <a:xfrm>
                <a:off x="215900" y="147015"/>
                <a:ext cx="3201987" cy="471832"/>
              </a:xfrm>
              <a:prstGeom prst="rect">
                <a:avLst/>
              </a:prstGeom>
              <a:solidFill>
                <a:schemeClr val="accent3">
                  <a:hueOff val="362282"/>
                  <a:satOff val="31803"/>
                  <a:lumOff val="-18242"/>
                </a:schemeClr>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i="1">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i="0"/>
                </a:pPr>
                <a:r>
                  <a:rPr kumimoji="0" sz="1687" b="1" i="0" u="none" strike="noStrike" kern="0" cap="none" spc="0" normalizeH="0" baseline="0" noProof="0">
                    <a:ln>
                      <a:noFill/>
                    </a:ln>
                    <a:solidFill>
                      <a:srgbClr val="FFFFFF"/>
                    </a:solidFill>
                    <a:effectLst/>
                    <a:uLnTx/>
                    <a:uFillTx/>
                    <a:latin typeface="Helvetica Neue"/>
                    <a:sym typeface="Helvetica Neue"/>
                  </a:rPr>
                  <a:t>Generate «Realities»</a:t>
                </a:r>
              </a:p>
            </p:txBody>
          </p:sp>
          <p:pic>
            <p:nvPicPr>
              <p:cNvPr id="209" name="Generate «Realities» Generate «Realities»" descr="Generate «Realities» Generate «Realities»"/>
              <p:cNvPicPr>
                <a:picLocks/>
              </p:cNvPicPr>
              <p:nvPr/>
            </p:nvPicPr>
            <p:blipFill>
              <a:blip r:embed="rId8"/>
              <a:stretch>
                <a:fillRect/>
              </a:stretch>
            </p:blipFill>
            <p:spPr>
              <a:xfrm>
                <a:off x="0" y="0"/>
                <a:ext cx="3633788" cy="1045259"/>
              </a:xfrm>
              <a:prstGeom prst="rect">
                <a:avLst/>
              </a:prstGeom>
              <a:effectLst/>
            </p:spPr>
          </p:pic>
        </p:grpSp>
      </p:grpSp>
      <p:grpSp>
        <p:nvGrpSpPr>
          <p:cNvPr id="217" name="Groupe"/>
          <p:cNvGrpSpPr/>
          <p:nvPr/>
        </p:nvGrpSpPr>
        <p:grpSpPr>
          <a:xfrm>
            <a:off x="1445526" y="2368762"/>
            <a:ext cx="2665780" cy="1924907"/>
            <a:chOff x="0" y="-139701"/>
            <a:chExt cx="3791331" cy="2737643"/>
          </a:xfrm>
        </p:grpSpPr>
        <p:pic>
          <p:nvPicPr>
            <p:cNvPr id="213" name="Projects descriptions.png" descr="Projects descriptions.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0" y="639783"/>
              <a:ext cx="3721014" cy="1958159"/>
            </a:xfrm>
            <a:prstGeom prst="rect">
              <a:avLst/>
            </a:prstGeom>
            <a:ln w="12700" cap="flat">
              <a:noFill/>
              <a:miter lim="400000"/>
            </a:ln>
            <a:effectLst/>
          </p:spPr>
        </p:pic>
        <p:grpSp>
          <p:nvGrpSpPr>
            <p:cNvPr id="216" name="Describe Projects"/>
            <p:cNvGrpSpPr/>
            <p:nvPr/>
          </p:nvGrpSpPr>
          <p:grpSpPr>
            <a:xfrm>
              <a:off x="20189" y="-139701"/>
              <a:ext cx="3771142" cy="1045261"/>
              <a:chOff x="0" y="0"/>
              <a:chExt cx="3771140" cy="1045259"/>
            </a:xfrm>
          </p:grpSpPr>
          <p:sp>
            <p:nvSpPr>
              <p:cNvPr id="215" name="Describe Projects"/>
              <p:cNvSpPr txBox="1"/>
              <p:nvPr/>
            </p:nvSpPr>
            <p:spPr>
              <a:xfrm>
                <a:off x="215900" y="147013"/>
                <a:ext cx="3339339" cy="471832"/>
              </a:xfrm>
              <a:prstGeom prst="rect">
                <a:avLst/>
              </a:prstGeom>
              <a:solidFill>
                <a:srgbClr val="DC8B32"/>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i="1">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1" u="none" strike="noStrike" kern="0" cap="none" spc="0" normalizeH="0" baseline="0" noProof="0">
                    <a:ln>
                      <a:noFill/>
                    </a:ln>
                    <a:solidFill>
                      <a:srgbClr val="FFFFFF"/>
                    </a:solidFill>
                    <a:effectLst/>
                    <a:uLnTx/>
                    <a:uFillTx/>
                    <a:latin typeface="Helvetica Neue"/>
                    <a:sym typeface="Helvetica Neue"/>
                  </a:rPr>
                  <a:t>Describe Projects</a:t>
                </a:r>
              </a:p>
            </p:txBody>
          </p:sp>
          <p:pic>
            <p:nvPicPr>
              <p:cNvPr id="214" name="Describe Projects Describe Projects" descr="Describe Projects Describe Projects"/>
              <p:cNvPicPr>
                <a:picLocks/>
              </p:cNvPicPr>
              <p:nvPr/>
            </p:nvPicPr>
            <p:blipFill>
              <a:blip r:embed="rId10"/>
              <a:stretch>
                <a:fillRect/>
              </a:stretch>
            </p:blipFill>
            <p:spPr>
              <a:xfrm>
                <a:off x="0" y="0"/>
                <a:ext cx="3771140" cy="1045259"/>
              </a:xfrm>
              <a:prstGeom prst="rect">
                <a:avLst/>
              </a:prstGeom>
              <a:effectLst/>
            </p:spPr>
          </p:pic>
        </p:grpSp>
      </p:grpSp>
      <p:grpSp>
        <p:nvGrpSpPr>
          <p:cNvPr id="222" name="Groupe"/>
          <p:cNvGrpSpPr/>
          <p:nvPr/>
        </p:nvGrpSpPr>
        <p:grpSpPr>
          <a:xfrm>
            <a:off x="8067465" y="2071828"/>
            <a:ext cx="2651585" cy="2555109"/>
            <a:chOff x="-68749" y="0"/>
            <a:chExt cx="3771141" cy="3633931"/>
          </a:xfrm>
        </p:grpSpPr>
        <p:pic>
          <p:nvPicPr>
            <p:cNvPr id="218" name="IMG_7969.JPG" descr="IMG_7969.JP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0" y="0"/>
              <a:ext cx="3633650" cy="2588679"/>
            </a:xfrm>
            <a:prstGeom prst="rect">
              <a:avLst/>
            </a:prstGeom>
            <a:ln w="12700" cap="flat">
              <a:noFill/>
              <a:miter lim="400000"/>
            </a:ln>
            <a:effectLst/>
          </p:spPr>
        </p:pic>
        <p:grpSp>
          <p:nvGrpSpPr>
            <p:cNvPr id="221" name="Mutualize Knowledge"/>
            <p:cNvGrpSpPr/>
            <p:nvPr/>
          </p:nvGrpSpPr>
          <p:grpSpPr>
            <a:xfrm>
              <a:off x="-68749" y="2588670"/>
              <a:ext cx="3771141" cy="1045261"/>
              <a:chOff x="0" y="0"/>
              <a:chExt cx="3771140" cy="1045259"/>
            </a:xfrm>
          </p:grpSpPr>
          <p:sp>
            <p:nvSpPr>
              <p:cNvPr id="220" name="Mutualize Knowledge"/>
              <p:cNvSpPr txBox="1"/>
              <p:nvPr/>
            </p:nvSpPr>
            <p:spPr>
              <a:xfrm>
                <a:off x="215900" y="147013"/>
                <a:ext cx="3339339" cy="471832"/>
              </a:xfrm>
              <a:prstGeom prst="rect">
                <a:avLst/>
              </a:prstGeom>
              <a:solidFill>
                <a:schemeClr val="accent1"/>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i="1">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1" u="none" strike="noStrike" kern="0" cap="none" spc="0" normalizeH="0" baseline="0" noProof="0">
                    <a:ln>
                      <a:noFill/>
                    </a:ln>
                    <a:solidFill>
                      <a:srgbClr val="FFFFFF"/>
                    </a:solidFill>
                    <a:effectLst/>
                    <a:uLnTx/>
                    <a:uFillTx/>
                    <a:latin typeface="Helvetica Neue"/>
                    <a:sym typeface="Helvetica Neue"/>
                  </a:rPr>
                  <a:t>Mutualize Knowledge</a:t>
                </a:r>
              </a:p>
            </p:txBody>
          </p:sp>
          <p:pic>
            <p:nvPicPr>
              <p:cNvPr id="219" name="Mutualize Knowledge Mutualize Knowledge" descr="Mutualize Knowledge Mutualize Knowledge"/>
              <p:cNvPicPr>
                <a:picLocks/>
              </p:cNvPicPr>
              <p:nvPr/>
            </p:nvPicPr>
            <p:blipFill>
              <a:blip r:embed="rId10"/>
              <a:stretch>
                <a:fillRect/>
              </a:stretch>
            </p:blipFill>
            <p:spPr>
              <a:xfrm>
                <a:off x="0" y="0"/>
                <a:ext cx="3771140" cy="1045259"/>
              </a:xfrm>
              <a:prstGeom prst="rect">
                <a:avLst/>
              </a:prstGeom>
              <a:effectLst/>
            </p:spPr>
          </p:pic>
        </p:grpSp>
      </p:grpSp>
    </p:spTree>
    <p:extLst>
      <p:ext uri="{BB962C8B-B14F-4D97-AF65-F5344CB8AC3E}">
        <p14:creationId xmlns:p14="http://schemas.microsoft.com/office/powerpoint/2010/main" val="101271253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2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1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advAuto="0"/>
      <p:bldP spid="181" grpId="0" animBg="1" advAuto="0"/>
      <p:bldP spid="184" grpId="0" animBg="1" advAuto="0"/>
      <p:bldP spid="187" grpId="0" animBg="1" advAuto="0"/>
      <p:bldP spid="191" grpId="0" animBg="1" advAuto="0"/>
      <p:bldP spid="202" grpId="0" animBg="1" advAuto="0"/>
      <p:bldP spid="205" grpId="0" animBg="1" advAuto="0"/>
      <p:bldP spid="212" grpId="0" animBg="1" advAuto="0"/>
      <p:bldP spid="217" grpId="0" animBg="1" advAuto="0"/>
      <p:bldP spid="222"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 An implementable  net zero climate impact balance sheet."/>
          <p:cNvGrpSpPr/>
          <p:nvPr/>
        </p:nvGrpSpPr>
        <p:grpSpPr>
          <a:xfrm>
            <a:off x="3599323" y="-7145"/>
            <a:ext cx="4993356" cy="1157290"/>
            <a:chOff x="-711189" y="-1"/>
            <a:chExt cx="7101660" cy="1645922"/>
          </a:xfrm>
        </p:grpSpPr>
        <p:sp>
          <p:nvSpPr>
            <p:cNvPr id="228" name="« An implementable  net zero climate impact balance sheet."/>
            <p:cNvSpPr txBox="1"/>
            <p:nvPr/>
          </p:nvSpPr>
          <p:spPr>
            <a:xfrm>
              <a:off x="-711189" y="90277"/>
              <a:ext cx="7101660" cy="1185966"/>
            </a:xfrm>
            <a:prstGeom prst="rect">
              <a:avLst/>
            </a:prstGeom>
            <a:gradFill flip="none" rotWithShape="1">
              <a:gsLst>
                <a:gs pos="0">
                  <a:schemeClr val="accent4"/>
                </a:gs>
                <a:gs pos="100000">
                  <a:srgbClr val="8BE1F9"/>
                </a:gs>
              </a:gsLst>
              <a:path path="circle">
                <a:fillToRect l="37721" t="-19636" r="62278" b="119636"/>
              </a:path>
            </a:gradFill>
            <a:ln>
              <a:noFill/>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321457" rtl="0" eaLnBrk="1" fontAlgn="auto" latinLnBrk="0" hangingPunct="0">
                <a:lnSpc>
                  <a:spcPct val="110000"/>
                </a:lnSpc>
                <a:spcBef>
                  <a:spcPts val="633"/>
                </a:spcBef>
                <a:spcAft>
                  <a:spcPts val="0"/>
                </a:spcAft>
                <a:buClrTx/>
                <a:buSzTx/>
                <a:buFontTx/>
                <a:buNone/>
                <a:tabLst/>
                <a:defRPr sz="3200" b="0" i="1">
                  <a:latin typeface="Baskerville"/>
                  <a:ea typeface="Baskerville"/>
                  <a:cs typeface="Baskerville"/>
                  <a:sym typeface="Baskerville"/>
                </a:defRPr>
              </a:pP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 An implementable </a:t>
              </a:r>
              <a:b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b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net zero climate impact balance sheet.</a:t>
              </a:r>
            </a:p>
          </p:txBody>
        </p:sp>
        <p:pic>
          <p:nvPicPr>
            <p:cNvPr id="227" name="« An implementable  net zero climate impact balance sheet. « An implementable  net zero climate impact balance sheet." descr="« An implementable  net zero climate impact balance sheet. « An implementable  net zero climate impact balance sheet."/>
            <p:cNvPicPr>
              <a:picLocks/>
            </p:cNvPicPr>
            <p:nvPr/>
          </p:nvPicPr>
          <p:blipFill>
            <a:blip r:embed="rId2"/>
            <a:stretch>
              <a:fillRect/>
            </a:stretch>
          </p:blipFill>
          <p:spPr>
            <a:xfrm>
              <a:off x="0" y="-1"/>
              <a:ext cx="5679282" cy="1645922"/>
            </a:xfrm>
            <a:prstGeom prst="rect">
              <a:avLst/>
            </a:prstGeom>
            <a:effectLst/>
          </p:spPr>
        </p:pic>
      </p:grpSp>
      <p:grpSp>
        <p:nvGrpSpPr>
          <p:cNvPr id="232" name="A neighbor-oriented society  that integrates competencies  and other resources  for widest shared benefit."/>
          <p:cNvGrpSpPr/>
          <p:nvPr/>
        </p:nvGrpSpPr>
        <p:grpSpPr>
          <a:xfrm>
            <a:off x="1806048" y="5104208"/>
            <a:ext cx="3990998" cy="1864522"/>
            <a:chOff x="0" y="-1"/>
            <a:chExt cx="5676084" cy="2651762"/>
          </a:xfrm>
        </p:grpSpPr>
        <p:sp>
          <p:nvSpPr>
            <p:cNvPr id="231" name="A neighbor-oriented society  that integrates competencies  and other resources  for widest shared benefit."/>
            <p:cNvSpPr txBox="1"/>
            <p:nvPr/>
          </p:nvSpPr>
          <p:spPr>
            <a:xfrm>
              <a:off x="215900" y="51512"/>
              <a:ext cx="5460184" cy="2269338"/>
            </a:xfrm>
            <a:prstGeom prst="rect">
              <a:avLst/>
            </a:prstGeom>
            <a:gradFill flip="none" rotWithShape="1">
              <a:gsLst>
                <a:gs pos="0">
                  <a:schemeClr val="accent3">
                    <a:hueOff val="-274225"/>
                    <a:satOff val="26768"/>
                    <a:lumOff val="11368"/>
                  </a:schemeClr>
                </a:gs>
                <a:gs pos="100000">
                  <a:schemeClr val="accent5">
                    <a:hueOff val="-152896"/>
                    <a:lumOff val="12368"/>
                  </a:schemeClr>
                </a:gs>
              </a:gsLst>
              <a:path path="circle">
                <a:fillToRect l="37721" t="-19636" r="62278" b="119636"/>
              </a:path>
            </a:gradFill>
            <a:ln>
              <a:noFill/>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l" defTabSz="321457" rtl="0" eaLnBrk="1" fontAlgn="auto" latinLnBrk="0" hangingPunct="0">
                <a:lnSpc>
                  <a:spcPct val="110000"/>
                </a:lnSpc>
                <a:spcBef>
                  <a:spcPts val="211"/>
                </a:spcBef>
                <a:spcAft>
                  <a:spcPts val="0"/>
                </a:spcAft>
                <a:buClrTx/>
                <a:buSzTx/>
                <a:buFontTx/>
                <a:buNone/>
                <a:tabLst/>
                <a:defRPr sz="3200" b="0" i="1">
                  <a:latin typeface="Baskerville"/>
                  <a:ea typeface="Baskerville"/>
                  <a:cs typeface="Baskerville"/>
                  <a:sym typeface="Baskerville"/>
                </a:defRPr>
              </a:pP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A neighbor-oriented society </a:t>
              </a:r>
              <a:b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b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that integrates competencies </a:t>
              </a:r>
              <a:b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b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and other resources </a:t>
              </a:r>
              <a:b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b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for widest shared benefit.</a:t>
              </a:r>
            </a:p>
          </p:txBody>
        </p:sp>
        <p:pic>
          <p:nvPicPr>
            <p:cNvPr id="230" name="A neighbor-oriented society  that integrates competencies  and other resources  for widest shared benefit. A neighbor-oriented society  that integrates competencies  and other resources  for widest shared benefit." descr="A neighbor-oriented society  that integrates competencies  and other resources  for widest shared benefit. A neighbor-oriented society  that integrates competencies  and other resources  for widest shared benefit."/>
            <p:cNvPicPr>
              <a:picLocks/>
            </p:cNvPicPr>
            <p:nvPr/>
          </p:nvPicPr>
          <p:blipFill>
            <a:blip r:embed="rId3"/>
            <a:stretch>
              <a:fillRect/>
            </a:stretch>
          </p:blipFill>
          <p:spPr>
            <a:xfrm>
              <a:off x="0" y="-1"/>
              <a:ext cx="4399757" cy="2651762"/>
            </a:xfrm>
            <a:prstGeom prst="rect">
              <a:avLst/>
            </a:prstGeom>
            <a:effectLst/>
          </p:spPr>
        </p:pic>
      </p:grpSp>
      <p:grpSp>
        <p:nvGrpSpPr>
          <p:cNvPr id="235" name="Youth engagement  as a forward ambassador  of human civilization."/>
          <p:cNvGrpSpPr/>
          <p:nvPr/>
        </p:nvGrpSpPr>
        <p:grpSpPr>
          <a:xfrm>
            <a:off x="6859987" y="5450681"/>
            <a:ext cx="3558188" cy="1510905"/>
            <a:chOff x="-920530" y="0"/>
            <a:chExt cx="5060532" cy="2148840"/>
          </a:xfrm>
        </p:grpSpPr>
        <p:sp>
          <p:nvSpPr>
            <p:cNvPr id="234" name="Youth engagement  as a forward ambassador  of human civilization."/>
            <p:cNvSpPr txBox="1"/>
            <p:nvPr/>
          </p:nvSpPr>
          <p:spPr>
            <a:xfrm>
              <a:off x="-920530" y="70895"/>
              <a:ext cx="4844632" cy="1727651"/>
            </a:xfrm>
            <a:prstGeom prst="rect">
              <a:avLst/>
            </a:prstGeom>
            <a:gradFill flip="none" rotWithShape="1">
              <a:gsLst>
                <a:gs pos="0">
                  <a:schemeClr val="accent4">
                    <a:hueOff val="-461056"/>
                    <a:satOff val="4338"/>
                    <a:lumOff val="-10225"/>
                  </a:schemeClr>
                </a:gs>
                <a:gs pos="100000">
                  <a:schemeClr val="accent1">
                    <a:lumOff val="16847"/>
                  </a:schemeClr>
                </a:gs>
              </a:gsLst>
              <a:path path="circle">
                <a:fillToRect l="37721" t="-19636" r="62278" b="119636"/>
              </a:path>
            </a:gradFill>
            <a:ln>
              <a:noFill/>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r" defTabSz="321457" rtl="0" eaLnBrk="1" fontAlgn="auto" latinLnBrk="0" hangingPunct="0">
                <a:lnSpc>
                  <a:spcPct val="110000"/>
                </a:lnSpc>
                <a:spcBef>
                  <a:spcPts val="211"/>
                </a:spcBef>
                <a:spcAft>
                  <a:spcPts val="0"/>
                </a:spcAft>
                <a:buClrTx/>
                <a:buSzTx/>
                <a:buFontTx/>
                <a:buNone/>
                <a:tabLst/>
                <a:defRPr sz="3200" b="0" i="1">
                  <a:latin typeface="Baskerville"/>
                  <a:ea typeface="Baskerville"/>
                  <a:cs typeface="Baskerville"/>
                  <a:sym typeface="Baskerville"/>
                </a:defRPr>
              </a:pP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Youth engagement </a:t>
              </a:r>
              <a:b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b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as a forward ambassador </a:t>
              </a:r>
              <a:b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br>
              <a:r>
                <a:rPr kumimoji="0" sz="2250" b="0" i="1" u="none" strike="noStrike" kern="0" cap="none" spc="0" normalizeH="0" baseline="0" noProof="0">
                  <a:ln>
                    <a:noFill/>
                  </a:ln>
                  <a:solidFill>
                    <a:srgbClr val="000000"/>
                  </a:solidFill>
                  <a:effectLst/>
                  <a:uLnTx/>
                  <a:uFillTx/>
                  <a:latin typeface="Baskerville"/>
                  <a:ea typeface="Baskerville"/>
                  <a:cs typeface="Baskerville"/>
                  <a:sym typeface="Baskerville"/>
                </a:rPr>
                <a:t>of human civilization.</a:t>
              </a:r>
            </a:p>
          </p:txBody>
        </p:sp>
        <p:pic>
          <p:nvPicPr>
            <p:cNvPr id="233" name="Youth engagement  as a forward ambassador  of human civilization. Youth engagement  as a forward ambassador  of human civilization." descr="Youth engagement  as a forward ambassador  of human civilization. Youth engagement  as a forward ambassador  of human civilization."/>
            <p:cNvPicPr>
              <a:picLocks/>
            </p:cNvPicPr>
            <p:nvPr/>
          </p:nvPicPr>
          <p:blipFill>
            <a:blip r:embed="rId4"/>
            <a:stretch>
              <a:fillRect/>
            </a:stretch>
          </p:blipFill>
          <p:spPr>
            <a:xfrm>
              <a:off x="0" y="0"/>
              <a:ext cx="4140002" cy="2148840"/>
            </a:xfrm>
            <a:prstGeom prst="rect">
              <a:avLst/>
            </a:prstGeom>
            <a:effectLst/>
          </p:spPr>
        </p:pic>
      </p:grpSp>
      <p:sp>
        <p:nvSpPr>
          <p:cNvPr id="236" name="Finance"/>
          <p:cNvSpPr txBox="1"/>
          <p:nvPr/>
        </p:nvSpPr>
        <p:spPr>
          <a:xfrm>
            <a:off x="3210024" y="2589344"/>
            <a:ext cx="1128515" cy="42915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300" b="0"/>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2320" b="0" i="0" u="none" strike="noStrike" kern="0" cap="none" spc="0" normalizeH="0" baseline="0" noProof="0">
                <a:ln>
                  <a:noFill/>
                </a:ln>
                <a:solidFill>
                  <a:srgbClr val="000000"/>
                </a:solidFill>
                <a:effectLst/>
                <a:uLnTx/>
                <a:uFillTx/>
                <a:latin typeface="Helvetica Neue"/>
                <a:sym typeface="Helvetica Neue"/>
              </a:rPr>
              <a:t>Finance</a:t>
            </a:r>
          </a:p>
        </p:txBody>
      </p:sp>
      <p:sp>
        <p:nvSpPr>
          <p:cNvPr id="237" name="Economy"/>
          <p:cNvSpPr txBox="1"/>
          <p:nvPr/>
        </p:nvSpPr>
        <p:spPr>
          <a:xfrm>
            <a:off x="7877375" y="2589344"/>
            <a:ext cx="1312860" cy="42915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300" b="0"/>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2320" b="0" i="0" u="none" strike="noStrike" kern="0" cap="none" spc="0" normalizeH="0" baseline="0" noProof="0">
                <a:ln>
                  <a:noFill/>
                </a:ln>
                <a:solidFill>
                  <a:srgbClr val="000000"/>
                </a:solidFill>
                <a:effectLst/>
                <a:uLnTx/>
                <a:uFillTx/>
                <a:latin typeface="Helvetica Neue"/>
                <a:sym typeface="Helvetica Neue"/>
              </a:rPr>
              <a:t>Economy</a:t>
            </a:r>
          </a:p>
        </p:txBody>
      </p:sp>
      <p:grpSp>
        <p:nvGrpSpPr>
          <p:cNvPr id="244" name="Groupe"/>
          <p:cNvGrpSpPr/>
          <p:nvPr/>
        </p:nvGrpSpPr>
        <p:grpSpPr>
          <a:xfrm>
            <a:off x="4127698" y="1504800"/>
            <a:ext cx="3990180" cy="3966840"/>
            <a:chOff x="0" y="0"/>
            <a:chExt cx="5674921" cy="5641726"/>
          </a:xfrm>
        </p:grpSpPr>
        <p:pic>
          <p:nvPicPr>
            <p:cNvPr id="238" name="Pentagone.png" descr="Pentagone.png"/>
            <p:cNvPicPr>
              <a:picLocks noChangeAspect="1"/>
            </p:cNvPicPr>
            <p:nvPr/>
          </p:nvPicPr>
          <p:blipFill>
            <a:blip r:embed="rId5"/>
            <a:stretch>
              <a:fillRect/>
            </a:stretch>
          </p:blipFill>
          <p:spPr>
            <a:xfrm>
              <a:off x="239940" y="0"/>
              <a:ext cx="5118846" cy="4965280"/>
            </a:xfrm>
            <a:prstGeom prst="rect">
              <a:avLst/>
            </a:prstGeom>
            <a:ln w="12700" cap="flat">
              <a:noFill/>
              <a:miter lim="400000"/>
            </a:ln>
            <a:effectLst/>
          </p:spPr>
        </p:pic>
        <p:sp>
          <p:nvSpPr>
            <p:cNvPr id="239" name="Triangle"/>
            <p:cNvSpPr/>
            <p:nvPr/>
          </p:nvSpPr>
          <p:spPr>
            <a:xfrm>
              <a:off x="1335786" y="234739"/>
              <a:ext cx="2952553" cy="4495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3">
                    <a:hueOff val="-274225"/>
                    <a:satOff val="26768"/>
                    <a:lumOff val="11368"/>
                  </a:schemeClr>
                </a:gs>
                <a:gs pos="100000">
                  <a:schemeClr val="accent5">
                    <a:hueOff val="-152896"/>
                    <a:lumOff val="12368"/>
                  </a:schemeClr>
                </a:gs>
              </a:gsLst>
              <a:lin ang="5400000" scaled="0"/>
            </a:gra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40" name="Triangle"/>
            <p:cNvSpPr/>
            <p:nvPr/>
          </p:nvSpPr>
          <p:spPr>
            <a:xfrm rot="12956190">
              <a:off x="1190443" y="664709"/>
              <a:ext cx="2952553" cy="4515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6">
                    <a:satOff val="18029"/>
                    <a:lumOff val="12067"/>
                  </a:schemeClr>
                </a:gs>
                <a:gs pos="100000">
                  <a:schemeClr val="accent2"/>
                </a:gs>
              </a:gsLst>
              <a:lin ang="5400000" scaled="0"/>
            </a:gra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41" name="Triangle"/>
            <p:cNvSpPr/>
            <p:nvPr/>
          </p:nvSpPr>
          <p:spPr>
            <a:xfrm rot="4326870">
              <a:off x="1596843" y="410709"/>
              <a:ext cx="2952553" cy="4515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2">
                    <a:hueOff val="167855"/>
                    <a:satOff val="17755"/>
                    <a:lumOff val="-16671"/>
                  </a:schemeClr>
                </a:gs>
                <a:gs pos="100000">
                  <a:schemeClr val="accent3">
                    <a:hueOff val="-274225"/>
                    <a:satOff val="26768"/>
                    <a:lumOff val="11368"/>
                  </a:schemeClr>
                </a:gs>
              </a:gsLst>
              <a:lin ang="5400000" scaled="0"/>
            </a:gra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42" name="Triangle"/>
            <p:cNvSpPr/>
            <p:nvPr/>
          </p:nvSpPr>
          <p:spPr>
            <a:xfrm rot="17280000">
              <a:off x="1126943" y="385309"/>
              <a:ext cx="2952553" cy="4515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5">
                    <a:hueOff val="-152896"/>
                    <a:lumOff val="12368"/>
                  </a:schemeClr>
                </a:gs>
                <a:gs pos="100000">
                  <a:schemeClr val="accent1">
                    <a:lumOff val="16847"/>
                  </a:schemeClr>
                </a:gs>
              </a:gsLst>
              <a:lin ang="5400000" scaled="0"/>
            </a:gra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43" name="Triangle"/>
            <p:cNvSpPr/>
            <p:nvPr/>
          </p:nvSpPr>
          <p:spPr>
            <a:xfrm rot="8640000">
              <a:off x="1482543" y="690109"/>
              <a:ext cx="2952553" cy="45150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3">
                    <a:hueOff val="-274225"/>
                    <a:satOff val="26768"/>
                    <a:lumOff val="11368"/>
                  </a:schemeClr>
                </a:gs>
                <a:gs pos="100000">
                  <a:schemeClr val="accent4">
                    <a:hueOff val="-461056"/>
                    <a:satOff val="4338"/>
                    <a:lumOff val="-10225"/>
                  </a:schemeClr>
                </a:gs>
              </a:gsLst>
              <a:lin ang="5400000" scaled="0"/>
            </a:gra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grpSp>
      <p:grpSp>
        <p:nvGrpSpPr>
          <p:cNvPr id="247" name="Groupe"/>
          <p:cNvGrpSpPr/>
          <p:nvPr/>
        </p:nvGrpSpPr>
        <p:grpSpPr>
          <a:xfrm>
            <a:off x="5243913" y="454422"/>
            <a:ext cx="1718669" cy="1718669"/>
            <a:chOff x="0" y="0"/>
            <a:chExt cx="2444327" cy="2444327"/>
          </a:xfrm>
        </p:grpSpPr>
        <p:sp>
          <p:nvSpPr>
            <p:cNvPr id="245" name="Cercle"/>
            <p:cNvSpPr/>
            <p:nvPr/>
          </p:nvSpPr>
          <p:spPr>
            <a:xfrm>
              <a:off x="0" y="0"/>
              <a:ext cx="2444327" cy="2444327"/>
            </a:xfrm>
            <a:prstGeom prst="ellipse">
              <a:avLst/>
            </a:prstGeom>
            <a:solidFill>
              <a:schemeClr val="accent1">
                <a:alpha val="42144"/>
              </a:schemeClr>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46" name="Climate"/>
            <p:cNvSpPr txBox="1"/>
            <p:nvPr/>
          </p:nvSpPr>
          <p:spPr>
            <a:xfrm>
              <a:off x="481654" y="877334"/>
              <a:ext cx="1536603" cy="6103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3300" b="0"/>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2320" b="0" i="0" u="none" strike="noStrike" kern="0" cap="none" spc="0" normalizeH="0" baseline="0" noProof="0">
                  <a:ln>
                    <a:noFill/>
                  </a:ln>
                  <a:solidFill>
                    <a:srgbClr val="000000"/>
                  </a:solidFill>
                  <a:effectLst/>
                  <a:uLnTx/>
                  <a:uFillTx/>
                  <a:latin typeface="Helvetica Neue"/>
                  <a:sym typeface="Helvetica Neue"/>
                </a:rPr>
                <a:t>Climate</a:t>
              </a:r>
            </a:p>
          </p:txBody>
        </p:sp>
      </p:grpSp>
      <p:grpSp>
        <p:nvGrpSpPr>
          <p:cNvPr id="250" name="Groupe"/>
          <p:cNvGrpSpPr/>
          <p:nvPr/>
        </p:nvGrpSpPr>
        <p:grpSpPr>
          <a:xfrm>
            <a:off x="3636570" y="4204890"/>
            <a:ext cx="1718669" cy="1718669"/>
            <a:chOff x="0" y="0"/>
            <a:chExt cx="2444327" cy="2444327"/>
          </a:xfrm>
        </p:grpSpPr>
        <p:sp>
          <p:nvSpPr>
            <p:cNvPr id="248" name="Cercle"/>
            <p:cNvSpPr/>
            <p:nvPr/>
          </p:nvSpPr>
          <p:spPr>
            <a:xfrm>
              <a:off x="0" y="0"/>
              <a:ext cx="2444327" cy="2444327"/>
            </a:xfrm>
            <a:prstGeom prst="ellipse">
              <a:avLst/>
            </a:prstGeom>
            <a:solidFill>
              <a:schemeClr val="accent2">
                <a:alpha val="42144"/>
              </a:schemeClr>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49" name="Civilization"/>
            <p:cNvSpPr txBox="1"/>
            <p:nvPr/>
          </p:nvSpPr>
          <p:spPr>
            <a:xfrm>
              <a:off x="150598" y="877334"/>
              <a:ext cx="2122517" cy="6103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3300" b="0"/>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2320" b="0" i="0" u="none" strike="noStrike" kern="0" cap="none" spc="0" normalizeH="0" baseline="0" noProof="0">
                  <a:ln>
                    <a:noFill/>
                  </a:ln>
                  <a:solidFill>
                    <a:srgbClr val="000000"/>
                  </a:solidFill>
                  <a:effectLst/>
                  <a:uLnTx/>
                  <a:uFillTx/>
                  <a:latin typeface="Helvetica Neue"/>
                  <a:sym typeface="Helvetica Neue"/>
                </a:rPr>
                <a:t>Civilization</a:t>
              </a:r>
            </a:p>
          </p:txBody>
        </p:sp>
      </p:grpSp>
      <p:grpSp>
        <p:nvGrpSpPr>
          <p:cNvPr id="253" name="Groupe"/>
          <p:cNvGrpSpPr/>
          <p:nvPr/>
        </p:nvGrpSpPr>
        <p:grpSpPr>
          <a:xfrm>
            <a:off x="6672663" y="4204890"/>
            <a:ext cx="1718669" cy="1718669"/>
            <a:chOff x="0" y="0"/>
            <a:chExt cx="2444327" cy="2444327"/>
          </a:xfrm>
        </p:grpSpPr>
        <p:sp>
          <p:nvSpPr>
            <p:cNvPr id="251" name="Cercle"/>
            <p:cNvSpPr/>
            <p:nvPr/>
          </p:nvSpPr>
          <p:spPr>
            <a:xfrm>
              <a:off x="0" y="0"/>
              <a:ext cx="2444327" cy="2444327"/>
            </a:xfrm>
            <a:prstGeom prst="ellipse">
              <a:avLst/>
            </a:prstGeom>
            <a:solidFill>
              <a:schemeClr val="accent4">
                <a:alpha val="42144"/>
              </a:schemeClr>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52" name="Youth"/>
            <p:cNvSpPr txBox="1"/>
            <p:nvPr/>
          </p:nvSpPr>
          <p:spPr>
            <a:xfrm>
              <a:off x="722002" y="877334"/>
              <a:ext cx="1208309" cy="6103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3300" b="0"/>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2320" b="0" i="0" u="none" strike="noStrike" kern="0" cap="none" spc="0" normalizeH="0" baseline="0" noProof="0">
                  <a:ln>
                    <a:noFill/>
                  </a:ln>
                  <a:solidFill>
                    <a:srgbClr val="000000"/>
                  </a:solidFill>
                  <a:effectLst/>
                  <a:uLnTx/>
                  <a:uFillTx/>
                  <a:latin typeface="Helvetica Neue"/>
                  <a:sym typeface="Helvetica Neue"/>
                </a:rPr>
                <a:t>Youth</a:t>
              </a:r>
            </a:p>
          </p:txBody>
        </p:sp>
      </p:grpSp>
      <p:sp>
        <p:nvSpPr>
          <p:cNvPr id="254" name="Cercle"/>
          <p:cNvSpPr/>
          <p:nvPr/>
        </p:nvSpPr>
        <p:spPr>
          <a:xfrm>
            <a:off x="1629002" y="109450"/>
            <a:ext cx="892969" cy="892969"/>
          </a:xfrm>
          <a:prstGeom prst="ellipse">
            <a:avLst/>
          </a:prstGeom>
          <a:gradFill>
            <a:gsLst>
              <a:gs pos="0">
                <a:schemeClr val="accent1">
                  <a:lumOff val="16847"/>
                </a:schemeClr>
              </a:gs>
              <a:gs pos="100000">
                <a:schemeClr val="accent4">
                  <a:hueOff val="-461056"/>
                  <a:satOff val="4338"/>
                  <a:lumOff val="-10225"/>
                </a:schemeClr>
              </a:gs>
            </a:gsLst>
            <a:lin ang="17964764"/>
          </a:gradFill>
          <a:ln w="12700">
            <a:miter lim="400000"/>
          </a:ln>
        </p:spPr>
        <p:txBody>
          <a:bodyPr lIns="35719" tIns="35719" rIns="35719" bIns="35719" anchor="ct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55" name="What"/>
          <p:cNvSpPr txBox="1"/>
          <p:nvPr/>
        </p:nvSpPr>
        <p:spPr>
          <a:xfrm>
            <a:off x="1777879" y="405621"/>
            <a:ext cx="599524"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dirty="0">
                <a:ln>
                  <a:noFill/>
                </a:ln>
                <a:solidFill>
                  <a:srgbClr val="002060"/>
                </a:solidFill>
                <a:effectLst/>
                <a:uLnTx/>
                <a:uFillTx/>
                <a:latin typeface="Helvetica Neue"/>
                <a:sym typeface="Helvetica Neue"/>
              </a:rPr>
              <a:t>What</a:t>
            </a:r>
          </a:p>
        </p:txBody>
      </p:sp>
      <p:grpSp>
        <p:nvGrpSpPr>
          <p:cNvPr id="259" name="Groupe"/>
          <p:cNvGrpSpPr/>
          <p:nvPr/>
        </p:nvGrpSpPr>
        <p:grpSpPr>
          <a:xfrm rot="1980000">
            <a:off x="5281833" y="2781758"/>
            <a:ext cx="1938864" cy="1647882"/>
            <a:chOff x="482645" y="315971"/>
            <a:chExt cx="2757494" cy="2343653"/>
          </a:xfrm>
        </p:grpSpPr>
        <p:sp>
          <p:nvSpPr>
            <p:cNvPr id="256" name="UNKNOWNS"/>
            <p:cNvSpPr txBox="1"/>
            <p:nvPr/>
          </p:nvSpPr>
          <p:spPr>
            <a:xfrm rot="20400000">
              <a:off x="1297726" y="315971"/>
              <a:ext cx="1942413" cy="471833"/>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a:ln>
                    <a:noFill/>
                  </a:ln>
                  <a:solidFill>
                    <a:srgbClr val="000000"/>
                  </a:solidFill>
                  <a:effectLst/>
                  <a:uLnTx/>
                  <a:uFillTx/>
                  <a:latin typeface="Helvetica Neue"/>
                  <a:sym typeface="Helvetica Neue"/>
                </a:rPr>
                <a:t>UNKNOWNS</a:t>
              </a:r>
            </a:p>
          </p:txBody>
        </p:sp>
        <p:sp>
          <p:nvSpPr>
            <p:cNvPr id="257" name="DESIRABLE"/>
            <p:cNvSpPr txBox="1"/>
            <p:nvPr/>
          </p:nvSpPr>
          <p:spPr>
            <a:xfrm rot="18300000">
              <a:off x="-218447" y="1486699"/>
              <a:ext cx="1874017" cy="471833"/>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sz="1687" b="1" i="0" u="none" strike="noStrike" kern="0" cap="none" spc="0" normalizeH="0" baseline="0" noProof="0">
                  <a:ln>
                    <a:noFill/>
                  </a:ln>
                  <a:solidFill>
                    <a:srgbClr val="000000"/>
                  </a:solidFill>
                  <a:effectLst/>
                  <a:uLnTx/>
                  <a:uFillTx/>
                  <a:latin typeface="Helvetica Neue"/>
                  <a:sym typeface="Helvetica Neue"/>
                </a:rPr>
                <a:t>DESIRABLE</a:t>
              </a:r>
            </a:p>
          </p:txBody>
        </p:sp>
        <p:sp>
          <p:nvSpPr>
            <p:cNvPr id="258" name="Triangle"/>
            <p:cNvSpPr/>
            <p:nvPr/>
          </p:nvSpPr>
          <p:spPr>
            <a:xfrm rot="8512403">
              <a:off x="1169083" y="705575"/>
              <a:ext cx="265104" cy="446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35719" tIns="35719" rIns="35719" bIns="35719" numCol="1" anchor="ctr">
              <a:noAutofit/>
            </a:bodyPr>
            <a:lstStyle/>
            <a:p>
              <a:pPr marL="0" marR="0" lvl="0" indent="0" algn="ctr" defTabSz="410751" rtl="0" eaLnBrk="1" fontAlgn="auto" latinLnBrk="0" hangingPunct="0">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0" cap="none" spc="0" normalizeH="0" baseline="0" noProof="0">
                <a:ln>
                  <a:noFill/>
                </a:ln>
                <a:solidFill>
                  <a:srgbClr val="FFFFFF"/>
                </a:solidFill>
                <a:effectLst/>
                <a:uLnTx/>
                <a:uFillTx/>
                <a:latin typeface="Helvetica Neue Medium"/>
                <a:sym typeface="Helvetica Neue Medium"/>
              </a:endParaRPr>
            </a:p>
          </p:txBody>
        </p:sp>
      </p:grpSp>
    </p:spTree>
    <p:extLst>
      <p:ext uri="{BB962C8B-B14F-4D97-AF65-F5344CB8AC3E}">
        <p14:creationId xmlns:p14="http://schemas.microsoft.com/office/powerpoint/2010/main" val="181594539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2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2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2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advAuto="0"/>
      <p:bldP spid="232" grpId="0" animBg="1" advAuto="0"/>
      <p:bldP spid="235" grpId="0" animBg="1" advAuto="0"/>
      <p:bldP spid="236" grpId="0" animBg="1" advAuto="0"/>
      <p:bldP spid="237" grpId="0" animBg="1" advAuto="0"/>
      <p:bldP spid="244" grpId="0" animBg="1" advAuto="0"/>
      <p:bldP spid="247" grpId="0" animBg="1" advAuto="0"/>
      <p:bldP spid="250" grpId="0" animBg="1" advAuto="0"/>
      <p:bldP spid="253" grpId="0" animBg="1" advAuto="0"/>
      <p:bldP spid="259"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9458" y="101601"/>
            <a:ext cx="8911687" cy="592666"/>
          </a:xfrm>
        </p:spPr>
        <p:txBody>
          <a:bodyPr>
            <a:normAutofit fontScale="90000"/>
          </a:bodyPr>
          <a:lstStyle/>
          <a:p>
            <a:r>
              <a:rPr lang="fr-BE" dirty="0">
                <a:solidFill>
                  <a:srgbClr val="002060"/>
                </a:solidFill>
                <a:latin typeface="arial" panose="020B0604020202020204" pitchFamily="34" charset="0"/>
              </a:rPr>
              <a:t> </a:t>
            </a:r>
            <a:r>
              <a:rPr lang="fr-BE" sz="3100" dirty="0">
                <a:solidFill>
                  <a:srgbClr val="002060"/>
                </a:solidFill>
                <a:latin typeface="+mn-lt"/>
              </a:rPr>
              <a:t>The YOUTH hub </a:t>
            </a:r>
            <a:endParaRPr lang="fr-BE" dirty="0">
              <a:latin typeface="+mn-lt"/>
            </a:endParaRPr>
          </a:p>
        </p:txBody>
      </p:sp>
      <p:sp>
        <p:nvSpPr>
          <p:cNvPr id="3" name="Espace réservé du contenu 2"/>
          <p:cNvSpPr>
            <a:spLocks noGrp="1"/>
          </p:cNvSpPr>
          <p:nvPr>
            <p:ph idx="1"/>
          </p:nvPr>
        </p:nvSpPr>
        <p:spPr>
          <a:xfrm>
            <a:off x="1166813" y="846667"/>
            <a:ext cx="10100731" cy="6011333"/>
          </a:xfrm>
        </p:spPr>
        <p:txBody>
          <a:bodyPr>
            <a:normAutofit fontScale="92500" lnSpcReduction="20000"/>
          </a:bodyPr>
          <a:lstStyle/>
          <a:p>
            <a:pPr indent="-258763" fontAlgn="b">
              <a:lnSpc>
                <a:spcPct val="120000"/>
              </a:lnSpc>
              <a:spcBef>
                <a:spcPts val="0"/>
              </a:spcBef>
              <a:buClr>
                <a:srgbClr val="A53010"/>
              </a:buClr>
              <a:tabLst>
                <a:tab pos="84138" algn="l"/>
              </a:tabLst>
            </a:pPr>
            <a:r>
              <a:rPr lang="en-US" sz="2000" dirty="0">
                <a:solidFill>
                  <a:srgbClr val="002060"/>
                </a:solidFill>
              </a:rPr>
              <a:t>The new generations are committed to the immense present and future challenges of our societies and </a:t>
            </a:r>
            <a:r>
              <a:rPr lang="en-US" sz="2000" b="1" u="sng" dirty="0">
                <a:solidFill>
                  <a:srgbClr val="002060"/>
                </a:solidFill>
              </a:rPr>
              <a:t>more and more mobilized</a:t>
            </a:r>
            <a:r>
              <a:rPr lang="en-US" sz="2000" dirty="0">
                <a:solidFill>
                  <a:srgbClr val="002060"/>
                </a:solidFill>
              </a:rPr>
              <a:t> to </a:t>
            </a:r>
            <a:r>
              <a:rPr lang="en-US" sz="2000" b="1" u="sng" dirty="0">
                <a:solidFill>
                  <a:srgbClr val="002060"/>
                </a:solidFill>
              </a:rPr>
              <a:t>campaign for the same system changes</a:t>
            </a:r>
            <a:r>
              <a:rPr lang="en-US" sz="2000" b="1" dirty="0">
                <a:solidFill>
                  <a:srgbClr val="002060"/>
                </a:solidFill>
              </a:rPr>
              <a:t> </a:t>
            </a:r>
            <a:r>
              <a:rPr lang="en-US" sz="2000" dirty="0">
                <a:solidFill>
                  <a:srgbClr val="002060"/>
                </a:solidFill>
              </a:rPr>
              <a:t>as the members of the Club of Rome; </a:t>
            </a:r>
          </a:p>
          <a:p>
            <a:pPr indent="-258763" fontAlgn="b">
              <a:lnSpc>
                <a:spcPct val="120000"/>
              </a:lnSpc>
              <a:spcBef>
                <a:spcPts val="0"/>
              </a:spcBef>
              <a:buClr>
                <a:srgbClr val="A53010"/>
              </a:buClr>
              <a:tabLst>
                <a:tab pos="84138" algn="l"/>
              </a:tabLst>
            </a:pPr>
            <a:endParaRPr lang="en-US" sz="2000" dirty="0">
              <a:solidFill>
                <a:srgbClr val="002060"/>
              </a:solidFill>
            </a:endParaRPr>
          </a:p>
          <a:p>
            <a:pPr indent="-258763" fontAlgn="b">
              <a:lnSpc>
                <a:spcPct val="120000"/>
              </a:lnSpc>
              <a:spcBef>
                <a:spcPts val="0"/>
              </a:spcBef>
              <a:buClr>
                <a:srgbClr val="A53010"/>
              </a:buClr>
              <a:tabLst>
                <a:tab pos="84138" algn="l"/>
              </a:tabLst>
            </a:pPr>
            <a:r>
              <a:rPr lang="en-US" sz="2000" dirty="0">
                <a:solidFill>
                  <a:srgbClr val="002060"/>
                </a:solidFill>
              </a:rPr>
              <a:t>This trend should thus be </a:t>
            </a:r>
            <a:r>
              <a:rPr lang="en-US" sz="2000" b="1" u="sng" dirty="0">
                <a:solidFill>
                  <a:srgbClr val="002060"/>
                </a:solidFill>
              </a:rPr>
              <a:t>translated among the key priorities of the EU-Chapter</a:t>
            </a:r>
            <a:r>
              <a:rPr lang="en-US" sz="2000" dirty="0">
                <a:solidFill>
                  <a:srgbClr val="002060"/>
                </a:solidFill>
              </a:rPr>
              <a:t> as actions to attract the new generations: </a:t>
            </a:r>
            <a:r>
              <a:rPr lang="en-US" sz="2000" i="1" dirty="0">
                <a:solidFill>
                  <a:srgbClr val="002060"/>
                </a:solidFill>
              </a:rPr>
              <a:t>innovative companies and start-ups, academics, administrations, students and civil society, NGOs, …;</a:t>
            </a:r>
          </a:p>
          <a:p>
            <a:pPr indent="-258763" fontAlgn="b">
              <a:lnSpc>
                <a:spcPct val="120000"/>
              </a:lnSpc>
              <a:spcBef>
                <a:spcPts val="0"/>
              </a:spcBef>
              <a:buClr>
                <a:srgbClr val="A53010"/>
              </a:buClr>
              <a:tabLst>
                <a:tab pos="84138" algn="l"/>
              </a:tabLst>
            </a:pPr>
            <a:endParaRPr lang="en-US" sz="2000" dirty="0">
              <a:solidFill>
                <a:srgbClr val="002060"/>
              </a:solidFill>
            </a:endParaRPr>
          </a:p>
          <a:p>
            <a:pPr marL="755650" lvl="1" indent="-271463" fontAlgn="b">
              <a:lnSpc>
                <a:spcPct val="120000"/>
              </a:lnSpc>
              <a:spcBef>
                <a:spcPts val="0"/>
              </a:spcBef>
            </a:pPr>
            <a:r>
              <a:rPr lang="en-US" u="sng" dirty="0">
                <a:solidFill>
                  <a:srgbClr val="002060"/>
                </a:solidFill>
              </a:rPr>
              <a:t>The </a:t>
            </a:r>
            <a:r>
              <a:rPr lang="en-US" i="1" u="sng" dirty="0">
                <a:solidFill>
                  <a:srgbClr val="002060"/>
                </a:solidFill>
              </a:rPr>
              <a:t>2019 </a:t>
            </a:r>
            <a:r>
              <a:rPr lang="en-US" i="1" u="sng" dirty="0" err="1">
                <a:solidFill>
                  <a:srgbClr val="002060"/>
                </a:solidFill>
              </a:rPr>
              <a:t>CoR</a:t>
            </a:r>
            <a:r>
              <a:rPr lang="en-US" i="1" u="sng" dirty="0">
                <a:solidFill>
                  <a:srgbClr val="002060"/>
                </a:solidFill>
              </a:rPr>
              <a:t> Summit </a:t>
            </a:r>
            <a:r>
              <a:rPr lang="en-US" dirty="0">
                <a:solidFill>
                  <a:srgbClr val="002060"/>
                </a:solidFill>
              </a:rPr>
              <a:t>tried indeed to respond </a:t>
            </a:r>
            <a:r>
              <a:rPr lang="en-US" i="1" dirty="0">
                <a:solidFill>
                  <a:srgbClr val="002060"/>
                </a:solidFill>
              </a:rPr>
              <a:t>to” </a:t>
            </a:r>
            <a:r>
              <a:rPr lang="en-US" b="1" i="1" u="sng" dirty="0">
                <a:solidFill>
                  <a:srgbClr val="002060"/>
                </a:solidFill>
              </a:rPr>
              <a:t>the crying need for dialogue and better intergenerational understanding” and the </a:t>
            </a:r>
            <a:r>
              <a:rPr lang="en-US" dirty="0">
                <a:solidFill>
                  <a:srgbClr val="002060"/>
                </a:solidFill>
              </a:rPr>
              <a:t>young generation has to be </a:t>
            </a:r>
            <a:r>
              <a:rPr lang="en-US" dirty="0" err="1">
                <a:solidFill>
                  <a:srgbClr val="002060"/>
                </a:solidFill>
              </a:rPr>
              <a:t>considered</a:t>
            </a:r>
            <a:r>
              <a:rPr lang="en-US" b="1" u="sng" dirty="0" err="1">
                <a:solidFill>
                  <a:srgbClr val="002060"/>
                </a:solidFill>
              </a:rPr>
              <a:t>a</a:t>
            </a:r>
            <a:r>
              <a:rPr lang="en-US" b="1" u="sng" dirty="0">
                <a:solidFill>
                  <a:srgbClr val="002060"/>
                </a:solidFill>
              </a:rPr>
              <a:t> full and essential stakeholder in the future of </a:t>
            </a:r>
            <a:r>
              <a:rPr lang="en-US" b="1" u="sng" dirty="0" err="1">
                <a:solidFill>
                  <a:srgbClr val="002060"/>
                </a:solidFill>
              </a:rPr>
              <a:t>CoR</a:t>
            </a:r>
            <a:r>
              <a:rPr lang="en-US" u="sng" dirty="0">
                <a:solidFill>
                  <a:srgbClr val="002060"/>
                </a:solidFill>
              </a:rPr>
              <a:t>;</a:t>
            </a:r>
          </a:p>
          <a:p>
            <a:pPr marL="755650" lvl="1" indent="-271463" fontAlgn="b">
              <a:lnSpc>
                <a:spcPct val="120000"/>
              </a:lnSpc>
              <a:spcBef>
                <a:spcPts val="0"/>
              </a:spcBef>
            </a:pPr>
            <a:endParaRPr lang="en-US" b="1" i="1" u="sng" dirty="0">
              <a:solidFill>
                <a:srgbClr val="002060"/>
              </a:solidFill>
            </a:endParaRPr>
          </a:p>
          <a:p>
            <a:pPr indent="-258763" fontAlgn="b">
              <a:lnSpc>
                <a:spcPct val="120000"/>
              </a:lnSpc>
              <a:spcBef>
                <a:spcPts val="0"/>
              </a:spcBef>
              <a:buClr>
                <a:srgbClr val="A53010"/>
              </a:buClr>
              <a:tabLst>
                <a:tab pos="84138" algn="l"/>
              </a:tabLst>
            </a:pPr>
            <a:r>
              <a:rPr lang="en-US" sz="2100" dirty="0">
                <a:solidFill>
                  <a:srgbClr val="002060"/>
                </a:solidFill>
              </a:rPr>
              <a:t>The </a:t>
            </a:r>
            <a:r>
              <a:rPr lang="en-US" sz="2100" dirty="0" err="1">
                <a:solidFill>
                  <a:srgbClr val="002060"/>
                </a:solidFill>
              </a:rPr>
              <a:t>CoR</a:t>
            </a:r>
            <a:r>
              <a:rPr lang="en-US" sz="2100" dirty="0">
                <a:solidFill>
                  <a:srgbClr val="002060"/>
                </a:solidFill>
              </a:rPr>
              <a:t> positioning will have thus to be more particularly </a:t>
            </a:r>
            <a:r>
              <a:rPr lang="en-US" sz="2100" b="1" u="sng" dirty="0">
                <a:solidFill>
                  <a:srgbClr val="002060"/>
                </a:solidFill>
              </a:rPr>
              <a:t>explained to the younger generations </a:t>
            </a:r>
            <a:r>
              <a:rPr lang="en-US" sz="2100" dirty="0">
                <a:solidFill>
                  <a:srgbClr val="002060"/>
                </a:solidFill>
              </a:rPr>
              <a:t>who will be </a:t>
            </a:r>
            <a:r>
              <a:rPr lang="en-US" sz="2100" b="1" u="sng" dirty="0">
                <a:solidFill>
                  <a:srgbClr val="002060"/>
                </a:solidFill>
              </a:rPr>
              <a:t>more sensitive to it </a:t>
            </a:r>
            <a:r>
              <a:rPr lang="en-US" sz="2100" dirty="0">
                <a:solidFill>
                  <a:srgbClr val="002060"/>
                </a:solidFill>
              </a:rPr>
              <a:t>because they are </a:t>
            </a:r>
            <a:r>
              <a:rPr lang="en-US" sz="2100" b="1" u="sng" dirty="0">
                <a:solidFill>
                  <a:srgbClr val="002060"/>
                </a:solidFill>
              </a:rPr>
              <a:t>not yet locked into these paradigms </a:t>
            </a:r>
            <a:r>
              <a:rPr lang="en-US" sz="2100" dirty="0">
                <a:solidFill>
                  <a:srgbClr val="002060"/>
                </a:solidFill>
              </a:rPr>
              <a:t>that are essentially reductive and too exclusively dissociative.</a:t>
            </a:r>
          </a:p>
          <a:p>
            <a:pPr indent="-258763" fontAlgn="b">
              <a:lnSpc>
                <a:spcPct val="120000"/>
              </a:lnSpc>
              <a:spcBef>
                <a:spcPts val="0"/>
              </a:spcBef>
              <a:buClr>
                <a:srgbClr val="A53010"/>
              </a:buClr>
              <a:tabLst>
                <a:tab pos="84138" algn="l"/>
              </a:tabLst>
            </a:pPr>
            <a:endParaRPr lang="en-US" sz="2000" dirty="0">
              <a:solidFill>
                <a:srgbClr val="002060"/>
              </a:solidFill>
            </a:endParaRPr>
          </a:p>
          <a:p>
            <a:pPr lvl="1" indent="-258763" fontAlgn="b">
              <a:lnSpc>
                <a:spcPct val="120000"/>
              </a:lnSpc>
              <a:spcBef>
                <a:spcPts val="0"/>
              </a:spcBef>
              <a:buClr>
                <a:srgbClr val="A53010"/>
              </a:buClr>
              <a:tabLst>
                <a:tab pos="84138" algn="l"/>
              </a:tabLst>
            </a:pPr>
            <a:r>
              <a:rPr lang="en-US" dirty="0">
                <a:solidFill>
                  <a:srgbClr val="002060"/>
                </a:solidFill>
              </a:rPr>
              <a:t>In particular </a:t>
            </a:r>
            <a:r>
              <a:rPr lang="en-US" b="1" u="sng" dirty="0">
                <a:solidFill>
                  <a:srgbClr val="002060"/>
                </a:solidFill>
              </a:rPr>
              <a:t>the need for operational educational training</a:t>
            </a:r>
            <a:r>
              <a:rPr lang="en-US" u="sng" dirty="0">
                <a:solidFill>
                  <a:srgbClr val="002060"/>
                </a:solidFill>
              </a:rPr>
              <a:t> </a:t>
            </a:r>
            <a:r>
              <a:rPr lang="en-US" dirty="0">
                <a:solidFill>
                  <a:srgbClr val="002060"/>
                </a:solidFill>
              </a:rPr>
              <a:t>initiatives in proven methodologies of systemic practice, a complementary dimension essential to the analytical and dissociative management of complex systems; without  erecting the </a:t>
            </a:r>
            <a:r>
              <a:rPr lang="en-US" dirty="0" err="1">
                <a:solidFill>
                  <a:srgbClr val="002060"/>
                </a:solidFill>
              </a:rPr>
              <a:t>CoR</a:t>
            </a:r>
            <a:r>
              <a:rPr lang="en-US" dirty="0">
                <a:solidFill>
                  <a:srgbClr val="002060"/>
                </a:solidFill>
              </a:rPr>
              <a:t> as a “lesson giver” in the pejorative sense of the term.</a:t>
            </a:r>
            <a:endParaRPr lang="fr-FR" i="1" dirty="0">
              <a:solidFill>
                <a:srgbClr val="002060"/>
              </a:solidFill>
            </a:endParaRPr>
          </a:p>
        </p:txBody>
      </p:sp>
    </p:spTree>
    <p:extLst>
      <p:ext uri="{BB962C8B-B14F-4D97-AF65-F5344CB8AC3E}">
        <p14:creationId xmlns:p14="http://schemas.microsoft.com/office/powerpoint/2010/main" val="3300597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4737" y="368615"/>
            <a:ext cx="8911687" cy="1280890"/>
          </a:xfrm>
        </p:spPr>
        <p:txBody>
          <a:bodyPr/>
          <a:lstStyle/>
          <a:p>
            <a:r>
              <a:rPr lang="fr-FR" sz="2800">
                <a:solidFill>
                  <a:srgbClr val="002060"/>
                </a:solidFill>
              </a:rPr>
              <a:t>The observation </a:t>
            </a:r>
            <a:r>
              <a:rPr lang="fr-FR" sz="2800" dirty="0">
                <a:solidFill>
                  <a:srgbClr val="002060"/>
                </a:solidFill>
              </a:rPr>
              <a:t>of a reversal of values </a:t>
            </a:r>
            <a:r>
              <a:rPr lang="fr-FR" sz="2800" dirty="0" err="1">
                <a:solidFill>
                  <a:srgbClr val="002060"/>
                </a:solidFill>
              </a:rPr>
              <a:t>between</a:t>
            </a:r>
            <a:r>
              <a:rPr lang="fr-FR" sz="2800" dirty="0">
                <a:solidFill>
                  <a:srgbClr val="002060"/>
                </a:solidFill>
              </a:rPr>
              <a:t> </a:t>
            </a:r>
            <a:r>
              <a:rPr lang="fr-FR" sz="2800" dirty="0" err="1">
                <a:solidFill>
                  <a:srgbClr val="002060"/>
                </a:solidFill>
              </a:rPr>
              <a:t>younger</a:t>
            </a:r>
            <a:r>
              <a:rPr lang="fr-FR" sz="2800" dirty="0">
                <a:solidFill>
                  <a:srgbClr val="002060"/>
                </a:solidFill>
              </a:rPr>
              <a:t> and </a:t>
            </a:r>
            <a:r>
              <a:rPr lang="fr-FR" sz="2800" dirty="0" err="1">
                <a:solidFill>
                  <a:srgbClr val="002060"/>
                </a:solidFill>
              </a:rPr>
              <a:t>older</a:t>
            </a:r>
            <a:r>
              <a:rPr lang="fr-FR" sz="2800" dirty="0">
                <a:solidFill>
                  <a:srgbClr val="002060"/>
                </a:solidFill>
              </a:rPr>
              <a:t> </a:t>
            </a:r>
            <a:r>
              <a:rPr lang="fr-FR" sz="2000" i="1" dirty="0">
                <a:solidFill>
                  <a:srgbClr val="002060"/>
                </a:solidFill>
              </a:rPr>
              <a:t>(at least in EU and western countries)</a:t>
            </a:r>
            <a:r>
              <a:rPr lang="fr-FR" sz="2000" dirty="0">
                <a:solidFill>
                  <a:srgbClr val="002060"/>
                </a:solidFill>
              </a:rPr>
              <a:t> </a:t>
            </a:r>
            <a:endParaRPr lang="fr-BE" sz="2000" dirty="0"/>
          </a:p>
        </p:txBody>
      </p:sp>
      <p:sp>
        <p:nvSpPr>
          <p:cNvPr id="3" name="Espace réservé du contenu 2"/>
          <p:cNvSpPr>
            <a:spLocks noGrp="1"/>
          </p:cNvSpPr>
          <p:nvPr>
            <p:ph idx="1"/>
          </p:nvPr>
        </p:nvSpPr>
        <p:spPr>
          <a:xfrm>
            <a:off x="1161333" y="1649505"/>
            <a:ext cx="9523599" cy="4666628"/>
          </a:xfrm>
        </p:spPr>
        <p:txBody>
          <a:bodyPr>
            <a:normAutofit fontScale="92500" lnSpcReduction="10000"/>
          </a:bodyPr>
          <a:lstStyle/>
          <a:p>
            <a:r>
              <a:rPr lang="fr-FR" sz="2200" b="1" dirty="0">
                <a:solidFill>
                  <a:srgbClr val="002060"/>
                </a:solidFill>
              </a:rPr>
              <a:t>Rich (</a:t>
            </a:r>
            <a:r>
              <a:rPr lang="fr-FR" sz="2200" b="1" dirty="0" err="1">
                <a:solidFill>
                  <a:srgbClr val="002060"/>
                </a:solidFill>
              </a:rPr>
              <a:t>old</a:t>
            </a:r>
            <a:r>
              <a:rPr lang="fr-FR" sz="2200" b="1" dirty="0">
                <a:solidFill>
                  <a:srgbClr val="002060"/>
                </a:solidFill>
              </a:rPr>
              <a:t>) </a:t>
            </a:r>
            <a:r>
              <a:rPr lang="fr-FR" sz="2200" dirty="0">
                <a:solidFill>
                  <a:srgbClr val="002060"/>
                </a:solidFill>
              </a:rPr>
              <a:t>people </a:t>
            </a:r>
            <a:r>
              <a:rPr lang="fr-FR" sz="2200" u="sng" dirty="0" err="1">
                <a:solidFill>
                  <a:srgbClr val="002060"/>
                </a:solidFill>
              </a:rPr>
              <a:t>preserve</a:t>
            </a:r>
            <a:r>
              <a:rPr lang="fr-FR" sz="2200" u="sng" dirty="0">
                <a:solidFill>
                  <a:srgbClr val="002060"/>
                </a:solidFill>
              </a:rPr>
              <a:t> « </a:t>
            </a:r>
            <a:r>
              <a:rPr lang="fr-FR" sz="2200" i="1" u="sng" dirty="0">
                <a:solidFill>
                  <a:srgbClr val="002060"/>
                </a:solidFill>
              </a:rPr>
              <a:t>business as </a:t>
            </a:r>
            <a:r>
              <a:rPr lang="fr-FR" sz="2200" i="1" u="sng" dirty="0" err="1">
                <a:solidFill>
                  <a:srgbClr val="002060"/>
                </a:solidFill>
              </a:rPr>
              <a:t>usual</a:t>
            </a:r>
            <a:r>
              <a:rPr lang="fr-FR" sz="2200" u="sng" dirty="0">
                <a:solidFill>
                  <a:srgbClr val="002060"/>
                </a:solidFill>
              </a:rPr>
              <a:t> »</a:t>
            </a:r>
            <a:r>
              <a:rPr lang="fr-FR" sz="2200" dirty="0">
                <a:solidFill>
                  <a:srgbClr val="002060"/>
                </a:solidFill>
              </a:rPr>
              <a:t> </a:t>
            </a:r>
            <a:r>
              <a:rPr lang="fr-FR" sz="2200" dirty="0" err="1">
                <a:solidFill>
                  <a:srgbClr val="002060"/>
                </a:solidFill>
              </a:rPr>
              <a:t>based</a:t>
            </a:r>
            <a:r>
              <a:rPr lang="fr-FR" sz="2200" dirty="0">
                <a:solidFill>
                  <a:srgbClr val="002060"/>
                </a:solidFill>
              </a:rPr>
              <a:t> on </a:t>
            </a:r>
            <a:r>
              <a:rPr lang="fr-FR" sz="2200" dirty="0" err="1">
                <a:solidFill>
                  <a:srgbClr val="002060"/>
                </a:solidFill>
              </a:rPr>
              <a:t>financial</a:t>
            </a:r>
            <a:r>
              <a:rPr lang="fr-FR" sz="2200" dirty="0">
                <a:solidFill>
                  <a:srgbClr val="002060"/>
                </a:solidFill>
              </a:rPr>
              <a:t> </a:t>
            </a:r>
            <a:r>
              <a:rPr lang="fr-FR" sz="2200" b="1" dirty="0">
                <a:solidFill>
                  <a:srgbClr val="002060"/>
                </a:solidFill>
              </a:rPr>
              <a:t>short-</a:t>
            </a:r>
            <a:r>
              <a:rPr lang="fr-FR" sz="2200" b="1" dirty="0" err="1">
                <a:solidFill>
                  <a:srgbClr val="002060"/>
                </a:solidFill>
              </a:rPr>
              <a:t>termism</a:t>
            </a:r>
            <a:endParaRPr lang="fr-FR" sz="2200" b="1" dirty="0">
              <a:solidFill>
                <a:srgbClr val="002060"/>
              </a:solidFill>
            </a:endParaRPr>
          </a:p>
          <a:p>
            <a:r>
              <a:rPr lang="fr-FR" sz="2200" b="1" dirty="0">
                <a:solidFill>
                  <a:srgbClr val="002060"/>
                </a:solidFill>
              </a:rPr>
              <a:t>Rich </a:t>
            </a:r>
            <a:r>
              <a:rPr lang="fr-FR" sz="2200" b="1" dirty="0" err="1">
                <a:solidFill>
                  <a:srgbClr val="002060"/>
                </a:solidFill>
              </a:rPr>
              <a:t>regions</a:t>
            </a:r>
            <a:r>
              <a:rPr lang="fr-FR" sz="2200" b="1" dirty="0">
                <a:solidFill>
                  <a:srgbClr val="002060"/>
                </a:solidFill>
              </a:rPr>
              <a:t> </a:t>
            </a:r>
            <a:r>
              <a:rPr lang="fr-FR" sz="2200" dirty="0">
                <a:solidFill>
                  <a:srgbClr val="002060"/>
                </a:solidFill>
              </a:rPr>
              <a:t>practice an « </a:t>
            </a:r>
            <a:r>
              <a:rPr lang="fr-FR" sz="2200" i="1" u="sng" dirty="0" err="1">
                <a:solidFill>
                  <a:srgbClr val="002060"/>
                </a:solidFill>
              </a:rPr>
              <a:t>egoism</a:t>
            </a:r>
            <a:r>
              <a:rPr lang="fr-FR" sz="2200" i="1" u="sng" dirty="0">
                <a:solidFill>
                  <a:srgbClr val="002060"/>
                </a:solidFill>
              </a:rPr>
              <a:t> of </a:t>
            </a:r>
            <a:r>
              <a:rPr lang="fr-FR" sz="2200" i="1" u="sng" dirty="0" err="1">
                <a:solidFill>
                  <a:srgbClr val="002060"/>
                </a:solidFill>
              </a:rPr>
              <a:t>richest</a:t>
            </a:r>
            <a:r>
              <a:rPr lang="fr-FR" sz="2200" dirty="0">
                <a:solidFill>
                  <a:srgbClr val="002060"/>
                </a:solidFill>
              </a:rPr>
              <a:t> », </a:t>
            </a:r>
            <a:r>
              <a:rPr lang="fr-FR" sz="2200" dirty="0" err="1">
                <a:solidFill>
                  <a:srgbClr val="002060"/>
                </a:solidFill>
              </a:rPr>
              <a:t>challenging</a:t>
            </a:r>
            <a:r>
              <a:rPr lang="fr-FR" sz="2200" dirty="0">
                <a:solidFill>
                  <a:srgbClr val="002060"/>
                </a:solidFill>
              </a:rPr>
              <a:t> nations </a:t>
            </a:r>
            <a:r>
              <a:rPr lang="fr-FR" sz="2200" dirty="0" err="1">
                <a:solidFill>
                  <a:srgbClr val="002060"/>
                </a:solidFill>
              </a:rPr>
              <a:t>integrity</a:t>
            </a:r>
            <a:r>
              <a:rPr lang="fr-FR" sz="2200" dirty="0">
                <a:solidFill>
                  <a:srgbClr val="002060"/>
                </a:solidFill>
              </a:rPr>
              <a:t> </a:t>
            </a:r>
            <a:r>
              <a:rPr lang="fr-FR" sz="2000" dirty="0">
                <a:solidFill>
                  <a:srgbClr val="002060"/>
                </a:solidFill>
              </a:rPr>
              <a:t>(</a:t>
            </a:r>
            <a:r>
              <a:rPr lang="fr-FR" sz="2000" i="1" dirty="0">
                <a:solidFill>
                  <a:srgbClr val="002060"/>
                </a:solidFill>
              </a:rPr>
              <a:t>ES, IT, BE,..)</a:t>
            </a:r>
            <a:r>
              <a:rPr lang="nl-BE" sz="2000" dirty="0">
                <a:solidFill>
                  <a:srgbClr val="002060"/>
                </a:solidFill>
              </a:rPr>
              <a:t>;</a:t>
            </a:r>
            <a:endParaRPr lang="fr-FR" sz="2200" dirty="0">
              <a:solidFill>
                <a:srgbClr val="002060"/>
              </a:solidFill>
            </a:endParaRPr>
          </a:p>
          <a:p>
            <a:r>
              <a:rPr lang="fr-FR" sz="2200" b="1" dirty="0" err="1">
                <a:solidFill>
                  <a:srgbClr val="002060"/>
                </a:solidFill>
              </a:rPr>
              <a:t>Demography</a:t>
            </a:r>
            <a:r>
              <a:rPr lang="fr-FR" sz="2200" b="1" dirty="0">
                <a:solidFill>
                  <a:srgbClr val="002060"/>
                </a:solidFill>
              </a:rPr>
              <a:t> and </a:t>
            </a:r>
            <a:r>
              <a:rPr lang="fr-FR" sz="2200" b="1" dirty="0" err="1">
                <a:solidFill>
                  <a:srgbClr val="002060"/>
                </a:solidFill>
              </a:rPr>
              <a:t>democracy</a:t>
            </a:r>
            <a:r>
              <a:rPr lang="fr-FR" sz="2200" b="1" dirty="0">
                <a:solidFill>
                  <a:srgbClr val="002060"/>
                </a:solidFill>
              </a:rPr>
              <a:t>: </a:t>
            </a:r>
            <a:r>
              <a:rPr lang="fr-FR" sz="2400" u="sng" dirty="0" err="1">
                <a:solidFill>
                  <a:srgbClr val="002060"/>
                </a:solidFill>
              </a:rPr>
              <a:t>elections</a:t>
            </a:r>
            <a:r>
              <a:rPr lang="fr-FR" sz="2400" u="sng" dirty="0">
                <a:solidFill>
                  <a:srgbClr val="002060"/>
                </a:solidFill>
              </a:rPr>
              <a:t> are </a:t>
            </a:r>
            <a:r>
              <a:rPr lang="fr-FR" sz="2400" u="sng" dirty="0" err="1">
                <a:solidFill>
                  <a:srgbClr val="002060"/>
                </a:solidFill>
              </a:rPr>
              <a:t>locke</a:t>
            </a:r>
            <a:r>
              <a:rPr lang="fr-FR" sz="2400" dirty="0" err="1">
                <a:solidFill>
                  <a:srgbClr val="002060"/>
                </a:solidFill>
              </a:rPr>
              <a:t>d</a:t>
            </a:r>
            <a:r>
              <a:rPr lang="fr-FR" sz="2400" dirty="0">
                <a:solidFill>
                  <a:srgbClr val="002060"/>
                </a:solidFill>
              </a:rPr>
              <a:t> by </a:t>
            </a:r>
            <a:r>
              <a:rPr lang="fr-FR" sz="2400" dirty="0" err="1">
                <a:solidFill>
                  <a:srgbClr val="002060"/>
                </a:solidFill>
              </a:rPr>
              <a:t>oldest</a:t>
            </a:r>
            <a:r>
              <a:rPr lang="fr-FR" sz="2400" dirty="0">
                <a:solidFill>
                  <a:srgbClr val="002060"/>
                </a:solidFill>
              </a:rPr>
              <a:t>;</a:t>
            </a:r>
            <a:endParaRPr lang="fr-FR" sz="2200" b="1" dirty="0">
              <a:solidFill>
                <a:srgbClr val="002060"/>
              </a:solidFill>
            </a:endParaRPr>
          </a:p>
          <a:p>
            <a:r>
              <a:rPr lang="fr-FR" sz="2200" b="1" dirty="0">
                <a:solidFill>
                  <a:srgbClr val="002060"/>
                </a:solidFill>
              </a:rPr>
              <a:t>(Poor) </a:t>
            </a:r>
            <a:r>
              <a:rPr lang="fr-FR" sz="2200" b="1" dirty="0" err="1">
                <a:solidFill>
                  <a:srgbClr val="002060"/>
                </a:solidFill>
              </a:rPr>
              <a:t>young</a:t>
            </a:r>
            <a:r>
              <a:rPr lang="fr-FR" sz="2200" b="1" dirty="0">
                <a:solidFill>
                  <a:srgbClr val="002060"/>
                </a:solidFill>
              </a:rPr>
              <a:t> people </a:t>
            </a:r>
            <a:r>
              <a:rPr lang="fr-FR" sz="2200" dirty="0">
                <a:solidFill>
                  <a:srgbClr val="002060"/>
                </a:solidFill>
              </a:rPr>
              <a:t>(</a:t>
            </a:r>
            <a:r>
              <a:rPr lang="fr-FR" sz="2200" dirty="0" err="1">
                <a:solidFill>
                  <a:srgbClr val="002060"/>
                </a:solidFill>
              </a:rPr>
              <a:t>often</a:t>
            </a:r>
            <a:r>
              <a:rPr lang="fr-FR" sz="2200" dirty="0">
                <a:solidFill>
                  <a:srgbClr val="002060"/>
                </a:solidFill>
              </a:rPr>
              <a:t> girls) call for </a:t>
            </a:r>
            <a:r>
              <a:rPr lang="fr-FR" sz="2200" dirty="0" err="1">
                <a:solidFill>
                  <a:srgbClr val="002060"/>
                </a:solidFill>
              </a:rPr>
              <a:t>immediate</a:t>
            </a:r>
            <a:r>
              <a:rPr lang="fr-FR" sz="2200" dirty="0">
                <a:solidFill>
                  <a:srgbClr val="002060"/>
                </a:solidFill>
              </a:rPr>
              <a:t> action to </a:t>
            </a:r>
            <a:r>
              <a:rPr lang="fr-FR" sz="2200" dirty="0" err="1">
                <a:solidFill>
                  <a:srgbClr val="002060"/>
                </a:solidFill>
              </a:rPr>
              <a:t>preserve</a:t>
            </a:r>
            <a:r>
              <a:rPr lang="fr-FR" sz="2200" dirty="0">
                <a:solidFill>
                  <a:srgbClr val="002060"/>
                </a:solidFill>
              </a:rPr>
              <a:t> </a:t>
            </a:r>
            <a:r>
              <a:rPr lang="fr-FR" sz="2200" b="1" dirty="0">
                <a:solidFill>
                  <a:srgbClr val="002060"/>
                </a:solidFill>
              </a:rPr>
              <a:t>long </a:t>
            </a:r>
            <a:r>
              <a:rPr lang="fr-FR" sz="2200" b="1" dirty="0" err="1">
                <a:solidFill>
                  <a:srgbClr val="002060"/>
                </a:solidFill>
              </a:rPr>
              <a:t>term</a:t>
            </a:r>
            <a:r>
              <a:rPr lang="fr-FR" sz="2200" b="1" dirty="0">
                <a:solidFill>
                  <a:srgbClr val="002060"/>
                </a:solidFill>
              </a:rPr>
              <a:t> existence</a:t>
            </a:r>
            <a:r>
              <a:rPr lang="fr-FR" sz="2200" dirty="0">
                <a:solidFill>
                  <a:srgbClr val="002060"/>
                </a:solidFill>
              </a:rPr>
              <a:t>:</a:t>
            </a:r>
          </a:p>
          <a:p>
            <a:pPr lvl="1"/>
            <a:r>
              <a:rPr lang="fr-FR" sz="1900" dirty="0">
                <a:solidFill>
                  <a:srgbClr val="002060"/>
                </a:solidFill>
              </a:rPr>
              <a:t>struggle to </a:t>
            </a:r>
            <a:r>
              <a:rPr lang="fr-FR" sz="1900" b="1" dirty="0" err="1">
                <a:solidFill>
                  <a:srgbClr val="002060"/>
                </a:solidFill>
              </a:rPr>
              <a:t>integrate</a:t>
            </a:r>
            <a:r>
              <a:rPr lang="fr-FR" sz="1900" dirty="0">
                <a:solidFill>
                  <a:srgbClr val="002060"/>
                </a:solidFill>
              </a:rPr>
              <a:t> society (</a:t>
            </a:r>
            <a:r>
              <a:rPr lang="fr-FR" sz="1900" dirty="0" err="1">
                <a:solidFill>
                  <a:srgbClr val="002060"/>
                </a:solidFill>
              </a:rPr>
              <a:t>unemployment</a:t>
            </a:r>
            <a:r>
              <a:rPr lang="fr-FR" sz="1900" dirty="0">
                <a:solidFill>
                  <a:srgbClr val="002060"/>
                </a:solidFill>
              </a:rPr>
              <a:t>, </a:t>
            </a:r>
            <a:r>
              <a:rPr lang="fr-FR" sz="1900" dirty="0" err="1">
                <a:solidFill>
                  <a:srgbClr val="002060"/>
                </a:solidFill>
              </a:rPr>
              <a:t>student</a:t>
            </a:r>
            <a:r>
              <a:rPr lang="fr-FR" sz="1900" dirty="0">
                <a:solidFill>
                  <a:srgbClr val="002060"/>
                </a:solidFill>
              </a:rPr>
              <a:t> </a:t>
            </a:r>
            <a:r>
              <a:rPr lang="fr-FR" sz="1900" dirty="0" err="1">
                <a:solidFill>
                  <a:srgbClr val="002060"/>
                </a:solidFill>
              </a:rPr>
              <a:t>debt</a:t>
            </a:r>
            <a:r>
              <a:rPr lang="fr-FR" sz="1900" dirty="0">
                <a:solidFill>
                  <a:srgbClr val="002060"/>
                </a:solidFill>
              </a:rPr>
              <a:t>);</a:t>
            </a:r>
          </a:p>
          <a:p>
            <a:pPr lvl="1"/>
            <a:r>
              <a:rPr lang="fr-FR" sz="1900" dirty="0">
                <a:solidFill>
                  <a:srgbClr val="002060"/>
                </a:solidFill>
              </a:rPr>
              <a:t>test </a:t>
            </a:r>
            <a:r>
              <a:rPr lang="fr-FR" sz="1900" b="1" dirty="0" err="1">
                <a:solidFill>
                  <a:srgbClr val="002060"/>
                </a:solidFill>
              </a:rPr>
              <a:t>old</a:t>
            </a:r>
            <a:r>
              <a:rPr lang="fr-FR" sz="1900" b="1" dirty="0">
                <a:solidFill>
                  <a:srgbClr val="002060"/>
                </a:solidFill>
              </a:rPr>
              <a:t> </a:t>
            </a:r>
            <a:r>
              <a:rPr lang="fr-FR" sz="1900" b="1" dirty="0" err="1">
                <a:solidFill>
                  <a:srgbClr val="002060"/>
                </a:solidFill>
              </a:rPr>
              <a:t>ways</a:t>
            </a:r>
            <a:r>
              <a:rPr lang="fr-FR" sz="1900" b="1" dirty="0">
                <a:solidFill>
                  <a:srgbClr val="002060"/>
                </a:solidFill>
              </a:rPr>
              <a:t> </a:t>
            </a:r>
            <a:r>
              <a:rPr lang="fr-FR" sz="1900" dirty="0">
                <a:solidFill>
                  <a:srgbClr val="002060"/>
                </a:solidFill>
              </a:rPr>
              <a:t>of social links: </a:t>
            </a:r>
            <a:r>
              <a:rPr lang="fr-FR" sz="1900" dirty="0" err="1">
                <a:solidFill>
                  <a:srgbClr val="002060"/>
                </a:solidFill>
              </a:rPr>
              <a:t>solidarity</a:t>
            </a:r>
            <a:r>
              <a:rPr lang="fr-FR" sz="1900" dirty="0">
                <a:solidFill>
                  <a:srgbClr val="002060"/>
                </a:solidFill>
              </a:rPr>
              <a:t>( inclusive) or </a:t>
            </a:r>
            <a:r>
              <a:rPr lang="fr-FR" sz="1900" dirty="0" err="1">
                <a:solidFill>
                  <a:srgbClr val="002060"/>
                </a:solidFill>
              </a:rPr>
              <a:t>inward-looking</a:t>
            </a:r>
            <a:r>
              <a:rPr lang="fr-FR" sz="1900" dirty="0">
                <a:solidFill>
                  <a:srgbClr val="002060"/>
                </a:solidFill>
              </a:rPr>
              <a:t> attitudes (exclusive society)</a:t>
            </a:r>
          </a:p>
          <a:p>
            <a:pPr>
              <a:buClr>
                <a:srgbClr val="A53010"/>
              </a:buClr>
            </a:pPr>
            <a:r>
              <a:rPr lang="fr-FR" sz="2200" b="1" dirty="0" err="1">
                <a:solidFill>
                  <a:srgbClr val="002060"/>
                </a:solidFill>
              </a:rPr>
              <a:t>Failure</a:t>
            </a:r>
            <a:r>
              <a:rPr lang="fr-FR" sz="2200" b="1" dirty="0">
                <a:solidFill>
                  <a:srgbClr val="002060"/>
                </a:solidFill>
              </a:rPr>
              <a:t> of social lift</a:t>
            </a:r>
            <a:r>
              <a:rPr lang="fr-FR" sz="2200" dirty="0">
                <a:solidFill>
                  <a:srgbClr val="002060"/>
                </a:solidFill>
              </a:rPr>
              <a:t>: </a:t>
            </a:r>
            <a:r>
              <a:rPr lang="fr-FR" sz="2200" dirty="0" err="1">
                <a:solidFill>
                  <a:srgbClr val="002060"/>
                </a:solidFill>
              </a:rPr>
              <a:t>education</a:t>
            </a:r>
            <a:r>
              <a:rPr lang="fr-FR" sz="2200" dirty="0">
                <a:solidFill>
                  <a:srgbClr val="002060"/>
                </a:solidFill>
              </a:rPr>
              <a:t> as </a:t>
            </a:r>
            <a:r>
              <a:rPr lang="fr-FR" sz="2200" dirty="0" err="1">
                <a:solidFill>
                  <a:srgbClr val="002060"/>
                </a:solidFill>
              </a:rPr>
              <a:t>other</a:t>
            </a:r>
            <a:r>
              <a:rPr lang="fr-FR" sz="2200" dirty="0">
                <a:solidFill>
                  <a:srgbClr val="002060"/>
                </a:solidFill>
              </a:rPr>
              <a:t> public good, </a:t>
            </a:r>
            <a:r>
              <a:rPr lang="fr-FR" sz="2200" dirty="0" err="1">
                <a:solidFill>
                  <a:srgbClr val="002060"/>
                </a:solidFill>
              </a:rPr>
              <a:t>is</a:t>
            </a:r>
            <a:r>
              <a:rPr lang="fr-FR" sz="2200" dirty="0">
                <a:solidFill>
                  <a:srgbClr val="002060"/>
                </a:solidFill>
              </a:rPr>
              <a:t> at </a:t>
            </a:r>
            <a:r>
              <a:rPr lang="fr-FR" sz="2200" dirty="0" err="1">
                <a:solidFill>
                  <a:srgbClr val="002060"/>
                </a:solidFill>
              </a:rPr>
              <a:t>stake</a:t>
            </a:r>
            <a:r>
              <a:rPr lang="fr-FR" sz="2200" dirty="0">
                <a:solidFill>
                  <a:srgbClr val="002060"/>
                </a:solidFill>
              </a:rPr>
              <a:t> </a:t>
            </a:r>
            <a:r>
              <a:rPr lang="fr-FR" sz="2200" dirty="0" err="1">
                <a:solidFill>
                  <a:srgbClr val="002060"/>
                </a:solidFill>
              </a:rPr>
              <a:t>under</a:t>
            </a:r>
            <a:r>
              <a:rPr lang="fr-FR" sz="2200" dirty="0">
                <a:solidFill>
                  <a:srgbClr val="002060"/>
                </a:solidFill>
              </a:rPr>
              <a:t> un-</a:t>
            </a:r>
            <a:r>
              <a:rPr lang="fr-FR" sz="2200" dirty="0" err="1">
                <a:solidFill>
                  <a:srgbClr val="002060"/>
                </a:solidFill>
              </a:rPr>
              <a:t>regulated</a:t>
            </a:r>
            <a:r>
              <a:rPr lang="fr-FR" sz="2200" dirty="0">
                <a:solidFill>
                  <a:srgbClr val="002060"/>
                </a:solidFill>
              </a:rPr>
              <a:t> </a:t>
            </a:r>
            <a:r>
              <a:rPr lang="fr-FR" sz="2200" dirty="0" err="1">
                <a:solidFill>
                  <a:srgbClr val="002060"/>
                </a:solidFill>
              </a:rPr>
              <a:t>capitalism’s</a:t>
            </a:r>
            <a:r>
              <a:rPr lang="fr-FR" sz="2200" dirty="0">
                <a:solidFill>
                  <a:srgbClr val="002060"/>
                </a:solidFill>
              </a:rPr>
              <a:t> </a:t>
            </a:r>
            <a:r>
              <a:rPr lang="fr-FR" sz="2200" dirty="0" err="1">
                <a:solidFill>
                  <a:srgbClr val="002060"/>
                </a:solidFill>
              </a:rPr>
              <a:t>steamroller</a:t>
            </a:r>
            <a:r>
              <a:rPr lang="fr-FR" sz="2200" dirty="0">
                <a:solidFill>
                  <a:srgbClr val="002060"/>
                </a:solidFill>
              </a:rPr>
              <a:t> and </a:t>
            </a:r>
            <a:r>
              <a:rPr lang="fr-FR" sz="2200" dirty="0" err="1">
                <a:solidFill>
                  <a:srgbClr val="002060"/>
                </a:solidFill>
              </a:rPr>
              <a:t>competition</a:t>
            </a:r>
            <a:r>
              <a:rPr lang="fr-FR" sz="2200" dirty="0">
                <a:solidFill>
                  <a:srgbClr val="002060"/>
                </a:solidFill>
              </a:rPr>
              <a:t> </a:t>
            </a:r>
            <a:r>
              <a:rPr lang="fr-FR" sz="2200" dirty="0" err="1">
                <a:solidFill>
                  <a:srgbClr val="002060"/>
                </a:solidFill>
              </a:rPr>
              <a:t>paradigm</a:t>
            </a:r>
            <a:r>
              <a:rPr lang="fr-FR" sz="2200" dirty="0">
                <a:solidFill>
                  <a:srgbClr val="002060"/>
                </a:solidFill>
              </a:rPr>
              <a:t> (ex. : </a:t>
            </a:r>
            <a:r>
              <a:rPr lang="fr-FR" sz="2200" dirty="0" err="1">
                <a:solidFill>
                  <a:srgbClr val="002060"/>
                </a:solidFill>
              </a:rPr>
              <a:t>what</a:t>
            </a:r>
            <a:r>
              <a:rPr lang="fr-FR" sz="2200" dirty="0">
                <a:solidFill>
                  <a:srgbClr val="002060"/>
                </a:solidFill>
              </a:rPr>
              <a:t> type of </a:t>
            </a:r>
            <a:r>
              <a:rPr lang="fr-FR" sz="2200" dirty="0" err="1">
                <a:solidFill>
                  <a:srgbClr val="002060"/>
                </a:solidFill>
              </a:rPr>
              <a:t>political</a:t>
            </a:r>
            <a:r>
              <a:rPr lang="fr-FR" sz="2200" dirty="0">
                <a:solidFill>
                  <a:srgbClr val="002060"/>
                </a:solidFill>
              </a:rPr>
              <a:t> mandate </a:t>
            </a:r>
            <a:r>
              <a:rPr lang="fr-FR" sz="2200" dirty="0" err="1">
                <a:solidFill>
                  <a:srgbClr val="002060"/>
                </a:solidFill>
              </a:rPr>
              <a:t>did</a:t>
            </a:r>
            <a:r>
              <a:rPr lang="fr-FR" sz="2200" dirty="0">
                <a:solidFill>
                  <a:srgbClr val="002060"/>
                </a:solidFill>
              </a:rPr>
              <a:t> OECD </a:t>
            </a:r>
            <a:r>
              <a:rPr lang="fr-FR" sz="2200" dirty="0" err="1">
                <a:solidFill>
                  <a:srgbClr val="002060"/>
                </a:solidFill>
              </a:rPr>
              <a:t>receive</a:t>
            </a:r>
            <a:r>
              <a:rPr lang="fr-FR" sz="2200" dirty="0">
                <a:solidFill>
                  <a:srgbClr val="002060"/>
                </a:solidFill>
              </a:rPr>
              <a:t> to influence public </a:t>
            </a:r>
            <a:r>
              <a:rPr lang="fr-FR" sz="2200" dirty="0" err="1">
                <a:solidFill>
                  <a:srgbClr val="002060"/>
                </a:solidFill>
              </a:rPr>
              <a:t>policies</a:t>
            </a:r>
            <a:r>
              <a:rPr lang="fr-FR" sz="2200" dirty="0">
                <a:solidFill>
                  <a:srgbClr val="002060"/>
                </a:solidFill>
              </a:rPr>
              <a:t> in </a:t>
            </a:r>
            <a:r>
              <a:rPr lang="fr-FR" sz="2200" dirty="0" err="1">
                <a:solidFill>
                  <a:srgbClr val="002060"/>
                </a:solidFill>
              </a:rPr>
              <a:t>that</a:t>
            </a:r>
            <a:r>
              <a:rPr lang="fr-FR" sz="2200" dirty="0">
                <a:solidFill>
                  <a:srgbClr val="002060"/>
                </a:solidFill>
              </a:rPr>
              <a:t> </a:t>
            </a:r>
            <a:r>
              <a:rPr lang="fr-FR" sz="2200" dirty="0" err="1">
                <a:solidFill>
                  <a:srgbClr val="002060"/>
                </a:solidFill>
              </a:rPr>
              <a:t>realm</a:t>
            </a:r>
            <a:r>
              <a:rPr lang="fr-FR" sz="2200" dirty="0">
                <a:solidFill>
                  <a:srgbClr val="002060"/>
                </a:solidFill>
              </a:rPr>
              <a:t>)</a:t>
            </a:r>
          </a:p>
        </p:txBody>
      </p:sp>
    </p:spTree>
    <p:extLst>
      <p:ext uri="{BB962C8B-B14F-4D97-AF65-F5344CB8AC3E}">
        <p14:creationId xmlns:p14="http://schemas.microsoft.com/office/powerpoint/2010/main" val="3803358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91671" y="1340224"/>
            <a:ext cx="8915400" cy="3777622"/>
          </a:xfrm>
        </p:spPr>
        <p:txBody>
          <a:bodyPr/>
          <a:lstStyle/>
          <a:p>
            <a:endParaRPr lang="fr-BE" dirty="0"/>
          </a:p>
          <a:p>
            <a:endParaRPr lang="fr-BE" dirty="0"/>
          </a:p>
          <a:p>
            <a:pPr marL="0" indent="0" algn="ctr">
              <a:buNone/>
            </a:pPr>
            <a:r>
              <a:rPr lang="fr-BE" sz="2800" b="1" i="1" dirty="0" err="1">
                <a:solidFill>
                  <a:srgbClr val="002060"/>
                </a:solidFill>
              </a:rPr>
              <a:t>Now</a:t>
            </a:r>
            <a:r>
              <a:rPr lang="fr-BE" sz="2800" b="1" i="1" dirty="0">
                <a:solidFill>
                  <a:srgbClr val="002060"/>
                </a:solidFill>
              </a:rPr>
              <a:t>, how to </a:t>
            </a:r>
            <a:r>
              <a:rPr lang="fr-BE" sz="2800" b="1" i="1" dirty="0" err="1">
                <a:solidFill>
                  <a:srgbClr val="002060"/>
                </a:solidFill>
              </a:rPr>
              <a:t>make</a:t>
            </a:r>
            <a:r>
              <a:rPr lang="fr-BE" sz="2800" b="1" i="1" dirty="0">
                <a:solidFill>
                  <a:srgbClr val="002060"/>
                </a:solidFill>
              </a:rPr>
              <a:t> </a:t>
            </a:r>
            <a:r>
              <a:rPr lang="fr-BE" sz="2800" b="1" i="1" dirty="0" err="1">
                <a:solidFill>
                  <a:srgbClr val="002060"/>
                </a:solidFill>
              </a:rPr>
              <a:t>it</a:t>
            </a:r>
            <a:r>
              <a:rPr lang="fr-BE" sz="2800" b="1" i="1" dirty="0">
                <a:solidFill>
                  <a:srgbClr val="002060"/>
                </a:solidFill>
              </a:rPr>
              <a:t> </a:t>
            </a:r>
            <a:r>
              <a:rPr lang="fr-BE" sz="2800" b="1" i="1" dirty="0" err="1">
                <a:solidFill>
                  <a:srgbClr val="002060"/>
                </a:solidFill>
              </a:rPr>
              <a:t>happen</a:t>
            </a:r>
            <a:r>
              <a:rPr lang="fr-BE" sz="2800" b="1" i="1" dirty="0">
                <a:solidFill>
                  <a:srgbClr val="002060"/>
                </a:solidFill>
              </a:rPr>
              <a:t> ??</a:t>
            </a:r>
          </a:p>
          <a:p>
            <a:pPr marL="0" indent="0" algn="ctr">
              <a:buNone/>
            </a:pPr>
            <a:endParaRPr lang="fr-BE" sz="2800" b="1" dirty="0">
              <a:solidFill>
                <a:srgbClr val="002060"/>
              </a:solidFill>
            </a:endParaRPr>
          </a:p>
          <a:p>
            <a:pPr marL="0" indent="0" algn="ctr">
              <a:buNone/>
            </a:pPr>
            <a:endParaRPr lang="fr-BE" sz="2800" b="1" dirty="0">
              <a:solidFill>
                <a:srgbClr val="002060"/>
              </a:solidFill>
            </a:endParaRPr>
          </a:p>
          <a:p>
            <a:pPr marL="0" indent="0" algn="ctr">
              <a:buNone/>
            </a:pPr>
            <a:r>
              <a:rPr lang="fr-BE" sz="2800" b="1" dirty="0">
                <a:solidFill>
                  <a:srgbClr val="002060"/>
                </a:solidFill>
              </a:rPr>
              <a:t>The </a:t>
            </a:r>
            <a:r>
              <a:rPr lang="fr-BE" sz="2800" b="1" dirty="0" err="1">
                <a:solidFill>
                  <a:srgbClr val="002060"/>
                </a:solidFill>
              </a:rPr>
              <a:t>floor</a:t>
            </a:r>
            <a:r>
              <a:rPr lang="fr-BE" sz="2800" b="1" dirty="0">
                <a:solidFill>
                  <a:srgbClr val="002060"/>
                </a:solidFill>
              </a:rPr>
              <a:t> </a:t>
            </a:r>
            <a:r>
              <a:rPr lang="fr-BE" sz="2800" b="1" dirty="0" err="1">
                <a:solidFill>
                  <a:srgbClr val="002060"/>
                </a:solidFill>
              </a:rPr>
              <a:t>is</a:t>
            </a:r>
            <a:r>
              <a:rPr lang="fr-BE" sz="2800" b="1" dirty="0">
                <a:solidFill>
                  <a:srgbClr val="002060"/>
                </a:solidFill>
              </a:rPr>
              <a:t> </a:t>
            </a:r>
            <a:r>
              <a:rPr lang="fr-BE" sz="2800" b="1" dirty="0" err="1">
                <a:solidFill>
                  <a:srgbClr val="002060"/>
                </a:solidFill>
              </a:rPr>
              <a:t>yours</a:t>
            </a:r>
            <a:r>
              <a:rPr lang="fr-BE" sz="2800" b="1" dirty="0">
                <a:solidFill>
                  <a:srgbClr val="002060"/>
                </a:solidFill>
              </a:rPr>
              <a:t>, </a:t>
            </a:r>
            <a:r>
              <a:rPr lang="fr-BE" sz="2800" b="1" dirty="0" err="1">
                <a:solidFill>
                  <a:srgbClr val="002060"/>
                </a:solidFill>
              </a:rPr>
              <a:t>now</a:t>
            </a:r>
            <a:r>
              <a:rPr lang="fr-BE" sz="2800" b="1" dirty="0">
                <a:solidFill>
                  <a:srgbClr val="002060"/>
                </a:solidFill>
              </a:rPr>
              <a:t> ! </a:t>
            </a:r>
          </a:p>
        </p:txBody>
      </p:sp>
    </p:spTree>
    <p:extLst>
      <p:ext uri="{BB962C8B-B14F-4D97-AF65-F5344CB8AC3E}">
        <p14:creationId xmlns:p14="http://schemas.microsoft.com/office/powerpoint/2010/main" val="366297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1FF73-3516-49AC-A31C-05D47A518F60}"/>
              </a:ext>
            </a:extLst>
          </p:cNvPr>
          <p:cNvSpPr>
            <a:spLocks noGrp="1"/>
          </p:cNvSpPr>
          <p:nvPr>
            <p:ph type="ctrTitle"/>
          </p:nvPr>
        </p:nvSpPr>
        <p:spPr>
          <a:xfrm>
            <a:off x="1628775" y="103188"/>
            <a:ext cx="9144000" cy="4840287"/>
          </a:xfrm>
        </p:spPr>
        <p:txBody>
          <a:bodyPr>
            <a:normAutofit fontScale="90000"/>
          </a:bodyPr>
          <a:lstStyle/>
          <a:p>
            <a:br>
              <a:rPr lang="fr-BE" dirty="0"/>
            </a:br>
            <a:r>
              <a:rPr lang="en-US" sz="4900" dirty="0"/>
              <a:t> </a:t>
            </a:r>
            <a:r>
              <a:rPr lang="en-US" sz="4000" dirty="0"/>
              <a:t>COMMUNICATION FROM THE COMMISSION TO THE EUROPEAN PARLIAMENT, THE EUROPEAN COUNCIL, THE COUNCIL, THE EUROPEAN ECONOMIC AND SOCIAL COMMITTEE AND THE COMMITTEE OF THE REGIONS </a:t>
            </a:r>
            <a:br>
              <a:rPr lang="en-US" sz="4000" dirty="0"/>
            </a:br>
            <a:r>
              <a:rPr lang="en-US" sz="6700" b="1" dirty="0"/>
              <a:t>The European Green Deal </a:t>
            </a:r>
            <a:br>
              <a:rPr lang="en-US" sz="4900" dirty="0"/>
            </a:br>
            <a:r>
              <a:rPr lang="en-US" sz="4900" dirty="0"/>
              <a:t>(11.12.2019)</a:t>
            </a:r>
            <a:endParaRPr lang="fr-BE" sz="4900" dirty="0"/>
          </a:p>
        </p:txBody>
      </p:sp>
    </p:spTree>
    <p:extLst>
      <p:ext uri="{BB962C8B-B14F-4D97-AF65-F5344CB8AC3E}">
        <p14:creationId xmlns:p14="http://schemas.microsoft.com/office/powerpoint/2010/main" val="1449342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a:xfrm>
            <a:off x="518160" y="1081404"/>
            <a:ext cx="11297920" cy="6753225"/>
          </a:xfrm>
        </p:spPr>
        <p:txBody>
          <a:bodyPr>
            <a:normAutofit/>
          </a:bodyPr>
          <a:lstStyle/>
          <a:p>
            <a:r>
              <a:rPr lang="fr-BE" sz="2600" dirty="0"/>
              <a:t>Very </a:t>
            </a:r>
            <a:r>
              <a:rPr lang="fr-BE" sz="2600" dirty="0" err="1"/>
              <a:t>special</a:t>
            </a:r>
            <a:r>
              <a:rPr lang="fr-BE" sz="2600" dirty="0"/>
              <a:t> </a:t>
            </a:r>
            <a:r>
              <a:rPr lang="fr-BE" sz="2600" dirty="0" err="1"/>
              <a:t>day</a:t>
            </a:r>
            <a:r>
              <a:rPr lang="fr-BE" sz="2600" dirty="0"/>
              <a:t>: the </a:t>
            </a:r>
            <a:r>
              <a:rPr lang="fr-BE" sz="2600" dirty="0" err="1"/>
              <a:t>College</a:t>
            </a:r>
            <a:r>
              <a:rPr lang="fr-BE" sz="2600" dirty="0"/>
              <a:t> of </a:t>
            </a:r>
            <a:r>
              <a:rPr lang="fr-BE" sz="2600" dirty="0" err="1"/>
              <a:t>Commissioners</a:t>
            </a:r>
            <a:r>
              <a:rPr lang="fr-BE" sz="2600" dirty="0"/>
              <a:t> </a:t>
            </a:r>
            <a:r>
              <a:rPr lang="fr-BE" sz="2600" dirty="0" err="1"/>
              <a:t>agreed</a:t>
            </a:r>
            <a:r>
              <a:rPr lang="fr-BE" sz="2600" dirty="0"/>
              <a:t> on the EU Green Deal</a:t>
            </a:r>
          </a:p>
          <a:p>
            <a:r>
              <a:rPr lang="fr-BE" sz="2600" dirty="0"/>
              <a:t>It is, on one hand, </a:t>
            </a:r>
            <a:r>
              <a:rPr lang="fr-BE" sz="2600" dirty="0" err="1"/>
              <a:t>our</a:t>
            </a:r>
            <a:r>
              <a:rPr lang="fr-BE" sz="2600" dirty="0"/>
              <a:t> </a:t>
            </a:r>
            <a:r>
              <a:rPr lang="fr-BE" sz="2600" b="1" dirty="0">
                <a:solidFill>
                  <a:srgbClr val="C00000"/>
                </a:solidFill>
              </a:rPr>
              <a:t>vision for a </a:t>
            </a:r>
            <a:r>
              <a:rPr lang="fr-BE" sz="2600" b="1" dirty="0" err="1">
                <a:solidFill>
                  <a:srgbClr val="C00000"/>
                </a:solidFill>
              </a:rPr>
              <a:t>climate</a:t>
            </a:r>
            <a:r>
              <a:rPr lang="fr-BE" sz="2600" b="1" dirty="0">
                <a:solidFill>
                  <a:srgbClr val="C00000"/>
                </a:solidFill>
              </a:rPr>
              <a:t>-neutral continent by 2050 </a:t>
            </a:r>
            <a:r>
              <a:rPr lang="fr-BE" sz="2600" dirty="0"/>
              <a:t>and, on the </a:t>
            </a:r>
            <a:r>
              <a:rPr lang="fr-BE" sz="2600" dirty="0" err="1"/>
              <a:t>other</a:t>
            </a:r>
            <a:r>
              <a:rPr lang="fr-BE" sz="2600" dirty="0"/>
              <a:t> hand a </a:t>
            </a:r>
            <a:r>
              <a:rPr lang="fr-BE" sz="2600" dirty="0" err="1"/>
              <a:t>very</a:t>
            </a:r>
            <a:r>
              <a:rPr lang="fr-BE" sz="2600" dirty="0"/>
              <a:t> </a:t>
            </a:r>
            <a:r>
              <a:rPr lang="fr-BE" sz="2600" b="1" dirty="0" err="1">
                <a:solidFill>
                  <a:srgbClr val="C00000"/>
                </a:solidFill>
              </a:rPr>
              <a:t>dedicated</a:t>
            </a:r>
            <a:r>
              <a:rPr lang="fr-BE" sz="2600" b="1" dirty="0">
                <a:solidFill>
                  <a:srgbClr val="C00000"/>
                </a:solidFill>
              </a:rPr>
              <a:t> roadmap to </a:t>
            </a:r>
            <a:r>
              <a:rPr lang="fr-BE" sz="2600" b="1" dirty="0" err="1">
                <a:solidFill>
                  <a:srgbClr val="C00000"/>
                </a:solidFill>
              </a:rPr>
              <a:t>this</a:t>
            </a:r>
            <a:r>
              <a:rPr lang="fr-BE" sz="2600" b="1" dirty="0">
                <a:solidFill>
                  <a:srgbClr val="C00000"/>
                </a:solidFill>
              </a:rPr>
              <a:t> goal, </a:t>
            </a:r>
            <a:r>
              <a:rPr lang="fr-BE" sz="2600" b="1" dirty="0" err="1">
                <a:solidFill>
                  <a:srgbClr val="C00000"/>
                </a:solidFill>
              </a:rPr>
              <a:t>with</a:t>
            </a:r>
            <a:r>
              <a:rPr lang="fr-BE" sz="2600" b="1" dirty="0">
                <a:solidFill>
                  <a:srgbClr val="C00000"/>
                </a:solidFill>
              </a:rPr>
              <a:t> 50 actions</a:t>
            </a:r>
            <a:r>
              <a:rPr lang="fr-BE" sz="2600" dirty="0"/>
              <a:t> for 2050.</a:t>
            </a:r>
          </a:p>
          <a:p>
            <a:r>
              <a:rPr lang="fr-BE" sz="2600" dirty="0"/>
              <a:t>Our goal is to </a:t>
            </a:r>
            <a:r>
              <a:rPr lang="fr-BE" sz="2600" b="1" dirty="0" err="1">
                <a:solidFill>
                  <a:srgbClr val="C00000"/>
                </a:solidFill>
              </a:rPr>
              <a:t>reconcile</a:t>
            </a:r>
            <a:r>
              <a:rPr lang="fr-BE" sz="2600" b="1" dirty="0">
                <a:solidFill>
                  <a:srgbClr val="C00000"/>
                </a:solidFill>
              </a:rPr>
              <a:t> the </a:t>
            </a:r>
            <a:r>
              <a:rPr lang="fr-BE" sz="2600" b="1" dirty="0" err="1">
                <a:solidFill>
                  <a:srgbClr val="C00000"/>
                </a:solidFill>
              </a:rPr>
              <a:t>economy</a:t>
            </a:r>
            <a:r>
              <a:rPr lang="fr-BE" sz="2600" b="1" dirty="0">
                <a:solidFill>
                  <a:srgbClr val="C00000"/>
                </a:solidFill>
              </a:rPr>
              <a:t> </a:t>
            </a:r>
            <a:r>
              <a:rPr lang="fr-BE" sz="2600" b="1" dirty="0" err="1">
                <a:solidFill>
                  <a:srgbClr val="C00000"/>
                </a:solidFill>
              </a:rPr>
              <a:t>with</a:t>
            </a:r>
            <a:r>
              <a:rPr lang="fr-BE" sz="2600" b="1" dirty="0">
                <a:solidFill>
                  <a:srgbClr val="C00000"/>
                </a:solidFill>
              </a:rPr>
              <a:t> </a:t>
            </a:r>
            <a:r>
              <a:rPr lang="fr-BE" sz="2600" b="1" dirty="0" err="1">
                <a:solidFill>
                  <a:srgbClr val="C00000"/>
                </a:solidFill>
              </a:rPr>
              <a:t>our</a:t>
            </a:r>
            <a:r>
              <a:rPr lang="fr-BE" sz="2600" b="1" dirty="0">
                <a:solidFill>
                  <a:srgbClr val="C00000"/>
                </a:solidFill>
              </a:rPr>
              <a:t> </a:t>
            </a:r>
            <a:r>
              <a:rPr lang="fr-BE" sz="2600" b="1" dirty="0" err="1">
                <a:solidFill>
                  <a:srgbClr val="C00000"/>
                </a:solidFill>
              </a:rPr>
              <a:t>planet</a:t>
            </a:r>
            <a:r>
              <a:rPr lang="fr-BE" sz="2600" dirty="0"/>
              <a:t>, to </a:t>
            </a:r>
            <a:r>
              <a:rPr lang="fr-BE" sz="2600" dirty="0" err="1"/>
              <a:t>reconcile</a:t>
            </a:r>
            <a:r>
              <a:rPr lang="fr-BE" sz="2600" dirty="0"/>
              <a:t> the </a:t>
            </a:r>
            <a:r>
              <a:rPr lang="fr-BE" sz="2600" dirty="0" err="1"/>
              <a:t>way</a:t>
            </a:r>
            <a:r>
              <a:rPr lang="fr-BE" sz="2600" dirty="0"/>
              <a:t> </a:t>
            </a:r>
            <a:r>
              <a:rPr lang="fr-BE" sz="2600" dirty="0" err="1"/>
              <a:t>we</a:t>
            </a:r>
            <a:r>
              <a:rPr lang="fr-BE" sz="2600" dirty="0"/>
              <a:t> </a:t>
            </a:r>
            <a:r>
              <a:rPr lang="fr-BE" sz="2600" dirty="0" err="1"/>
              <a:t>produce</a:t>
            </a:r>
            <a:r>
              <a:rPr lang="fr-BE" sz="2600" dirty="0"/>
              <a:t> and consume </a:t>
            </a:r>
            <a:r>
              <a:rPr lang="fr-BE" sz="2600" dirty="0" err="1"/>
              <a:t>with</a:t>
            </a:r>
            <a:r>
              <a:rPr lang="fr-BE" sz="2600" dirty="0"/>
              <a:t> </a:t>
            </a:r>
            <a:r>
              <a:rPr lang="fr-BE" sz="2600" dirty="0" err="1"/>
              <a:t>our</a:t>
            </a:r>
            <a:r>
              <a:rPr lang="fr-BE" sz="2600" dirty="0"/>
              <a:t> </a:t>
            </a:r>
            <a:r>
              <a:rPr lang="fr-BE" sz="2600" dirty="0" err="1"/>
              <a:t>planet</a:t>
            </a:r>
            <a:r>
              <a:rPr lang="fr-BE" sz="2600" dirty="0"/>
              <a:t> and to </a:t>
            </a:r>
            <a:r>
              <a:rPr lang="fr-BE" sz="2600" b="1" dirty="0" err="1">
                <a:solidFill>
                  <a:srgbClr val="C00000"/>
                </a:solidFill>
              </a:rPr>
              <a:t>make</a:t>
            </a:r>
            <a:r>
              <a:rPr lang="fr-BE" sz="2600" b="1" dirty="0">
                <a:solidFill>
                  <a:srgbClr val="C00000"/>
                </a:solidFill>
              </a:rPr>
              <a:t> </a:t>
            </a:r>
            <a:r>
              <a:rPr lang="fr-BE" sz="2600" b="1" dirty="0" err="1">
                <a:solidFill>
                  <a:srgbClr val="C00000"/>
                </a:solidFill>
              </a:rPr>
              <a:t>it</a:t>
            </a:r>
            <a:r>
              <a:rPr lang="fr-BE" sz="2600" b="1" dirty="0">
                <a:solidFill>
                  <a:srgbClr val="C00000"/>
                </a:solidFill>
              </a:rPr>
              <a:t> </a:t>
            </a:r>
            <a:r>
              <a:rPr lang="fr-BE" sz="2600" b="1" dirty="0" err="1">
                <a:solidFill>
                  <a:srgbClr val="C00000"/>
                </a:solidFill>
              </a:rPr>
              <a:t>work</a:t>
            </a:r>
            <a:r>
              <a:rPr lang="fr-BE" sz="2600" b="1" dirty="0">
                <a:solidFill>
                  <a:srgbClr val="C00000"/>
                </a:solidFill>
              </a:rPr>
              <a:t> for </a:t>
            </a:r>
            <a:r>
              <a:rPr lang="fr-BE" sz="2600" b="1" dirty="0" err="1">
                <a:solidFill>
                  <a:srgbClr val="C00000"/>
                </a:solidFill>
              </a:rPr>
              <a:t>our</a:t>
            </a:r>
            <a:r>
              <a:rPr lang="fr-BE" sz="2600" b="1" dirty="0">
                <a:solidFill>
                  <a:srgbClr val="C00000"/>
                </a:solidFill>
              </a:rPr>
              <a:t> people</a:t>
            </a:r>
            <a:r>
              <a:rPr lang="fr-BE" sz="2600" dirty="0"/>
              <a:t>.</a:t>
            </a:r>
          </a:p>
          <a:p>
            <a:r>
              <a:rPr lang="fr-BE" sz="2600" dirty="0"/>
              <a:t>It is, on one hand, about </a:t>
            </a:r>
            <a:r>
              <a:rPr lang="fr-BE" sz="2600" b="1" dirty="0" err="1">
                <a:solidFill>
                  <a:srgbClr val="C00000"/>
                </a:solidFill>
              </a:rPr>
              <a:t>cutting</a:t>
            </a:r>
            <a:r>
              <a:rPr lang="fr-BE" sz="2600" b="1" dirty="0">
                <a:solidFill>
                  <a:srgbClr val="C00000"/>
                </a:solidFill>
              </a:rPr>
              <a:t> </a:t>
            </a:r>
            <a:r>
              <a:rPr lang="fr-BE" sz="2600" b="1" dirty="0" err="1">
                <a:solidFill>
                  <a:srgbClr val="C00000"/>
                </a:solidFill>
              </a:rPr>
              <a:t>emissions</a:t>
            </a:r>
            <a:r>
              <a:rPr lang="fr-BE" sz="2600" b="1" dirty="0">
                <a:solidFill>
                  <a:srgbClr val="C00000"/>
                </a:solidFill>
              </a:rPr>
              <a:t> </a:t>
            </a:r>
            <a:r>
              <a:rPr lang="fr-BE" sz="2600" dirty="0"/>
              <a:t>but on the </a:t>
            </a:r>
            <a:r>
              <a:rPr lang="fr-BE" sz="2600" dirty="0" err="1"/>
              <a:t>other</a:t>
            </a:r>
            <a:r>
              <a:rPr lang="fr-BE" sz="2600" dirty="0"/>
              <a:t> hand about </a:t>
            </a:r>
            <a:r>
              <a:rPr lang="fr-BE" sz="2600" dirty="0" err="1"/>
              <a:t>creating</a:t>
            </a:r>
            <a:r>
              <a:rPr lang="fr-BE" sz="2600" dirty="0"/>
              <a:t> </a:t>
            </a:r>
            <a:r>
              <a:rPr lang="fr-BE" sz="2600" b="1" dirty="0">
                <a:solidFill>
                  <a:srgbClr val="C00000"/>
                </a:solidFill>
              </a:rPr>
              <a:t>jobs</a:t>
            </a:r>
            <a:r>
              <a:rPr lang="fr-BE" sz="2600" dirty="0"/>
              <a:t> and </a:t>
            </a:r>
            <a:r>
              <a:rPr lang="fr-BE" sz="2600" dirty="0" err="1"/>
              <a:t>boosting</a:t>
            </a:r>
            <a:r>
              <a:rPr lang="fr-BE" sz="2600" dirty="0"/>
              <a:t> </a:t>
            </a:r>
            <a:r>
              <a:rPr lang="fr-BE" sz="2600" b="1" dirty="0">
                <a:solidFill>
                  <a:srgbClr val="C00000"/>
                </a:solidFill>
              </a:rPr>
              <a:t>innovation</a:t>
            </a:r>
            <a:r>
              <a:rPr lang="fr-BE" sz="2600" dirty="0"/>
              <a:t>.</a:t>
            </a:r>
          </a:p>
          <a:p>
            <a:r>
              <a:rPr lang="fr-BE" sz="2600" dirty="0"/>
              <a:t>I </a:t>
            </a:r>
            <a:r>
              <a:rPr lang="fr-BE" sz="2600" dirty="0" err="1"/>
              <a:t>am</a:t>
            </a:r>
            <a:r>
              <a:rPr lang="fr-BE" sz="2600" dirty="0"/>
              <a:t> </a:t>
            </a:r>
            <a:r>
              <a:rPr lang="fr-BE" sz="2600" dirty="0" err="1"/>
              <a:t>convinced</a:t>
            </a:r>
            <a:r>
              <a:rPr lang="fr-BE" sz="2600" dirty="0"/>
              <a:t> </a:t>
            </a:r>
            <a:r>
              <a:rPr lang="fr-BE" sz="2600" dirty="0" err="1"/>
              <a:t>that</a:t>
            </a:r>
            <a:r>
              <a:rPr lang="fr-BE" sz="2600" dirty="0"/>
              <a:t> </a:t>
            </a:r>
            <a:r>
              <a:rPr lang="fr-BE" sz="2600" b="1" dirty="0">
                <a:solidFill>
                  <a:srgbClr val="C00000"/>
                </a:solidFill>
              </a:rPr>
              <a:t>the </a:t>
            </a:r>
            <a:r>
              <a:rPr lang="fr-BE" sz="2600" b="1" dirty="0" err="1">
                <a:solidFill>
                  <a:srgbClr val="C00000"/>
                </a:solidFill>
              </a:rPr>
              <a:t>old</a:t>
            </a:r>
            <a:r>
              <a:rPr lang="fr-BE" sz="2600" b="1" dirty="0">
                <a:solidFill>
                  <a:srgbClr val="C00000"/>
                </a:solidFill>
              </a:rPr>
              <a:t> </a:t>
            </a:r>
            <a:r>
              <a:rPr lang="fr-BE" sz="2600" b="1" dirty="0" err="1">
                <a:solidFill>
                  <a:srgbClr val="C00000"/>
                </a:solidFill>
              </a:rPr>
              <a:t>growth</a:t>
            </a:r>
            <a:r>
              <a:rPr lang="fr-BE" sz="2600" b="1" dirty="0">
                <a:solidFill>
                  <a:srgbClr val="C00000"/>
                </a:solidFill>
              </a:rPr>
              <a:t> model (</a:t>
            </a:r>
            <a:r>
              <a:rPr lang="fr-BE" sz="2600" b="1" dirty="0" err="1">
                <a:solidFill>
                  <a:srgbClr val="C00000"/>
                </a:solidFill>
              </a:rPr>
              <a:t>based</a:t>
            </a:r>
            <a:r>
              <a:rPr lang="fr-BE" sz="2600" b="1" dirty="0">
                <a:solidFill>
                  <a:srgbClr val="C00000"/>
                </a:solidFill>
              </a:rPr>
              <a:t> on </a:t>
            </a:r>
            <a:r>
              <a:rPr lang="fr-BE" sz="2600" b="1" dirty="0" err="1">
                <a:solidFill>
                  <a:srgbClr val="C00000"/>
                </a:solidFill>
              </a:rPr>
              <a:t>fossil</a:t>
            </a:r>
            <a:r>
              <a:rPr lang="fr-BE" sz="2600" b="1" dirty="0">
                <a:solidFill>
                  <a:srgbClr val="C00000"/>
                </a:solidFill>
              </a:rPr>
              <a:t> fuels and pollution) is out of date</a:t>
            </a:r>
            <a:r>
              <a:rPr lang="fr-BE" sz="2600" dirty="0"/>
              <a:t> and out of </a:t>
            </a:r>
            <a:r>
              <a:rPr lang="fr-BE" sz="2600" dirty="0" err="1"/>
              <a:t>touch</a:t>
            </a:r>
            <a:r>
              <a:rPr lang="fr-BE" sz="2600" dirty="0"/>
              <a:t> </a:t>
            </a:r>
            <a:r>
              <a:rPr lang="fr-BE" sz="2600" dirty="0" err="1"/>
              <a:t>with</a:t>
            </a:r>
            <a:r>
              <a:rPr lang="fr-BE" sz="2600" dirty="0"/>
              <a:t> </a:t>
            </a:r>
            <a:r>
              <a:rPr lang="fr-BE" sz="2600" dirty="0" err="1"/>
              <a:t>our</a:t>
            </a:r>
            <a:r>
              <a:rPr lang="fr-BE" sz="2600" dirty="0"/>
              <a:t> </a:t>
            </a:r>
            <a:r>
              <a:rPr lang="fr-BE" sz="2600" dirty="0" err="1"/>
              <a:t>planet</a:t>
            </a:r>
            <a:r>
              <a:rPr lang="fr-BE" sz="2600" dirty="0"/>
              <a:t>.</a:t>
            </a:r>
          </a:p>
          <a:p>
            <a:r>
              <a:rPr lang="fr-BE" sz="2600" dirty="0"/>
              <a:t>The EU Green Deal is </a:t>
            </a:r>
            <a:r>
              <a:rPr lang="fr-BE" sz="2600" dirty="0" err="1"/>
              <a:t>our</a:t>
            </a:r>
            <a:r>
              <a:rPr lang="fr-BE" sz="2600" dirty="0"/>
              <a:t> new </a:t>
            </a:r>
            <a:r>
              <a:rPr lang="fr-BE" sz="2600" dirty="0" err="1"/>
              <a:t>growth</a:t>
            </a:r>
            <a:r>
              <a:rPr lang="fr-BE" sz="2600" dirty="0"/>
              <a:t> </a:t>
            </a:r>
            <a:r>
              <a:rPr lang="fr-BE" sz="2600" dirty="0" err="1"/>
              <a:t>strategy</a:t>
            </a:r>
            <a:r>
              <a:rPr lang="fr-BE" sz="2600" dirty="0"/>
              <a:t>, a </a:t>
            </a:r>
            <a:r>
              <a:rPr lang="fr-BE" sz="2600" dirty="0" err="1"/>
              <a:t>strategy</a:t>
            </a:r>
            <a:r>
              <a:rPr lang="fr-BE" sz="2600" dirty="0"/>
              <a:t> for </a:t>
            </a:r>
            <a:r>
              <a:rPr lang="fr-BE" sz="2600" dirty="0" err="1"/>
              <a:t>growth</a:t>
            </a:r>
            <a:r>
              <a:rPr lang="fr-BE" sz="2600" dirty="0"/>
              <a:t> </a:t>
            </a:r>
            <a:r>
              <a:rPr lang="fr-BE" sz="2600" dirty="0" err="1"/>
              <a:t>that</a:t>
            </a:r>
            <a:r>
              <a:rPr lang="fr-BE" sz="2600" dirty="0"/>
              <a:t> </a:t>
            </a:r>
            <a:r>
              <a:rPr lang="fr-BE" sz="2600" dirty="0" err="1"/>
              <a:t>gives</a:t>
            </a:r>
            <a:r>
              <a:rPr lang="fr-BE" sz="2600" dirty="0"/>
              <a:t> more back </a:t>
            </a:r>
            <a:r>
              <a:rPr lang="fr-BE" sz="2600" dirty="0" err="1"/>
              <a:t>that</a:t>
            </a:r>
            <a:r>
              <a:rPr lang="fr-BE" sz="2600" dirty="0"/>
              <a:t> </a:t>
            </a:r>
            <a:r>
              <a:rPr lang="fr-BE" sz="2600" dirty="0" err="1"/>
              <a:t>it</a:t>
            </a:r>
            <a:r>
              <a:rPr lang="fr-BE" sz="2600" dirty="0"/>
              <a:t> </a:t>
            </a:r>
            <a:r>
              <a:rPr lang="fr-BE" sz="2600" dirty="0" err="1"/>
              <a:t>takes</a:t>
            </a:r>
            <a:r>
              <a:rPr lang="fr-BE" sz="2600" dirty="0"/>
              <a:t> </a:t>
            </a:r>
            <a:r>
              <a:rPr lang="fr-BE" sz="2600" dirty="0" err="1"/>
              <a:t>away</a:t>
            </a:r>
            <a:r>
              <a:rPr lang="fr-BE" sz="2600" dirty="0"/>
              <a:t>.</a:t>
            </a:r>
          </a:p>
          <a:p>
            <a:r>
              <a:rPr lang="fr-BE" sz="2600" dirty="0" err="1"/>
              <a:t>We</a:t>
            </a:r>
            <a:r>
              <a:rPr lang="fr-BE" sz="2600" dirty="0"/>
              <a:t> </a:t>
            </a:r>
            <a:r>
              <a:rPr lang="fr-BE" sz="2600" dirty="0" err="1"/>
              <a:t>want</a:t>
            </a:r>
            <a:r>
              <a:rPr lang="fr-BE" sz="2600" dirty="0"/>
              <a:t> </a:t>
            </a:r>
            <a:r>
              <a:rPr lang="fr-BE" sz="2600" dirty="0" err="1"/>
              <a:t>really</a:t>
            </a:r>
            <a:r>
              <a:rPr lang="fr-BE" sz="2600" dirty="0"/>
              <a:t> to </a:t>
            </a:r>
            <a:r>
              <a:rPr lang="fr-BE" sz="2600" dirty="0" err="1"/>
              <a:t>make</a:t>
            </a:r>
            <a:r>
              <a:rPr lang="fr-BE" sz="2600" dirty="0"/>
              <a:t> </a:t>
            </a:r>
            <a:r>
              <a:rPr lang="fr-BE" sz="2600" dirty="0" err="1"/>
              <a:t>things</a:t>
            </a:r>
            <a:r>
              <a:rPr lang="fr-BE" sz="2600" dirty="0"/>
              <a:t> </a:t>
            </a:r>
            <a:r>
              <a:rPr lang="fr-BE" sz="2600" dirty="0" err="1"/>
              <a:t>different</a:t>
            </a:r>
            <a:r>
              <a:rPr lang="fr-BE" sz="2600" dirty="0"/>
              <a:t> and to </a:t>
            </a:r>
            <a:r>
              <a:rPr lang="fr-BE" sz="2600" dirty="0" err="1"/>
              <a:t>be</a:t>
            </a:r>
            <a:r>
              <a:rPr lang="fr-BE" sz="2600" dirty="0"/>
              <a:t> the </a:t>
            </a:r>
            <a:r>
              <a:rPr lang="fr-BE" sz="2600" b="1" dirty="0">
                <a:solidFill>
                  <a:srgbClr val="C00000"/>
                </a:solidFill>
              </a:rPr>
              <a:t>front </a:t>
            </a:r>
            <a:r>
              <a:rPr lang="fr-BE" sz="2600" b="1" dirty="0" err="1">
                <a:solidFill>
                  <a:srgbClr val="C00000"/>
                </a:solidFill>
              </a:rPr>
              <a:t>runners</a:t>
            </a:r>
            <a:r>
              <a:rPr lang="fr-BE" sz="2600" b="1" dirty="0">
                <a:solidFill>
                  <a:srgbClr val="C00000"/>
                </a:solidFill>
              </a:rPr>
              <a:t> </a:t>
            </a:r>
            <a:r>
              <a:rPr lang="fr-BE" sz="2600" dirty="0"/>
              <a:t>in </a:t>
            </a:r>
            <a:r>
              <a:rPr lang="fr-BE" sz="2600" dirty="0" err="1"/>
              <a:t>climate-friendly</a:t>
            </a:r>
            <a:r>
              <a:rPr lang="fr-BE" sz="2600" dirty="0"/>
              <a:t> industries, in clean technologies, in green </a:t>
            </a:r>
            <a:r>
              <a:rPr lang="fr-BE" sz="2600" dirty="0" err="1"/>
              <a:t>financing</a:t>
            </a:r>
            <a:r>
              <a:rPr lang="fr-BE" sz="2600" dirty="0"/>
              <a:t>.</a:t>
            </a:r>
          </a:p>
          <a:p>
            <a:endParaRPr lang="fr-BE" sz="2600" dirty="0"/>
          </a:p>
          <a:p>
            <a:endParaRPr lang="fr-BE" dirty="0"/>
          </a:p>
        </p:txBody>
      </p:sp>
      <p:sp>
        <p:nvSpPr>
          <p:cNvPr id="4" name="Titre 1">
            <a:extLst>
              <a:ext uri="{FF2B5EF4-FFF2-40B4-BE49-F238E27FC236}">
                <a16:creationId xmlns:a16="http://schemas.microsoft.com/office/drawing/2014/main" id="{B88741ED-4F29-4C65-8014-180F9A45F007}"/>
              </a:ext>
            </a:extLst>
          </p:cNvPr>
          <p:cNvSpPr>
            <a:spLocks noGrp="1"/>
          </p:cNvSpPr>
          <p:nvPr>
            <p:ph type="title"/>
          </p:nvPr>
        </p:nvSpPr>
        <p:spPr>
          <a:xfrm>
            <a:off x="716280" y="172085"/>
            <a:ext cx="10515600" cy="813435"/>
          </a:xfrm>
        </p:spPr>
        <p:txBody>
          <a:bodyPr>
            <a:normAutofit/>
          </a:bodyPr>
          <a:lstStyle/>
          <a:p>
            <a:r>
              <a:rPr lang="fr-BE" sz="3200" b="1" dirty="0"/>
              <a:t>Ursula Von der </a:t>
            </a:r>
            <a:r>
              <a:rPr lang="fr-BE" sz="3200" b="1" dirty="0" err="1"/>
              <a:t>Leyen</a:t>
            </a:r>
            <a:r>
              <a:rPr lang="fr-BE" sz="3200" b="1" dirty="0"/>
              <a:t> </a:t>
            </a:r>
            <a:r>
              <a:rPr lang="fr-BE" sz="3200" b="1" dirty="0" err="1"/>
              <a:t>Press</a:t>
            </a:r>
            <a:r>
              <a:rPr lang="fr-BE" sz="3200" b="1" dirty="0"/>
              <a:t> </a:t>
            </a:r>
            <a:r>
              <a:rPr lang="fr-BE" sz="3200" b="1" dirty="0" err="1"/>
              <a:t>Statement</a:t>
            </a:r>
            <a:r>
              <a:rPr lang="fr-BE" sz="3200" b="1" dirty="0"/>
              <a:t> 11/12/2019 (Verbatim)</a:t>
            </a:r>
          </a:p>
        </p:txBody>
      </p:sp>
    </p:spTree>
    <p:extLst>
      <p:ext uri="{BB962C8B-B14F-4D97-AF65-F5344CB8AC3E}">
        <p14:creationId xmlns:p14="http://schemas.microsoft.com/office/powerpoint/2010/main" val="246405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81222-8958-456A-93D0-3933F6CC723F}"/>
              </a:ext>
            </a:extLst>
          </p:cNvPr>
          <p:cNvSpPr>
            <a:spLocks noGrp="1"/>
          </p:cNvSpPr>
          <p:nvPr>
            <p:ph type="title"/>
          </p:nvPr>
        </p:nvSpPr>
        <p:spPr/>
        <p:txBody>
          <a:bodyPr>
            <a:normAutofit/>
          </a:bodyPr>
          <a:lstStyle/>
          <a:p>
            <a:pPr algn="ctr"/>
            <a:r>
              <a:rPr lang="fr-BE" sz="6000" b="1" dirty="0"/>
              <a:t>Key </a:t>
            </a:r>
            <a:r>
              <a:rPr lang="fr-BE" sz="6000" b="1" dirty="0" err="1"/>
              <a:t>words</a:t>
            </a:r>
            <a:endParaRPr lang="fr-BE" sz="6000" b="1" dirty="0"/>
          </a:p>
        </p:txBody>
      </p:sp>
      <p:sp>
        <p:nvSpPr>
          <p:cNvPr id="3" name="Espace réservé du contenu 2">
            <a:extLst>
              <a:ext uri="{FF2B5EF4-FFF2-40B4-BE49-F238E27FC236}">
                <a16:creationId xmlns:a16="http://schemas.microsoft.com/office/drawing/2014/main" id="{8DB0DD07-B1A0-4647-9E24-C072A3021A4E}"/>
              </a:ext>
            </a:extLst>
          </p:cNvPr>
          <p:cNvSpPr>
            <a:spLocks noGrp="1"/>
          </p:cNvSpPr>
          <p:nvPr>
            <p:ph idx="1"/>
          </p:nvPr>
        </p:nvSpPr>
        <p:spPr>
          <a:xfrm>
            <a:off x="838200" y="1871924"/>
            <a:ext cx="10515600" cy="4351338"/>
          </a:xfrm>
        </p:spPr>
        <p:txBody>
          <a:bodyPr/>
          <a:lstStyle/>
          <a:p>
            <a:r>
              <a:rPr lang="fr-BE" sz="4800" dirty="0" err="1"/>
              <a:t>Knowledge</a:t>
            </a:r>
            <a:r>
              <a:rPr lang="fr-BE" dirty="0"/>
              <a:t> (data, </a:t>
            </a:r>
            <a:r>
              <a:rPr lang="fr-BE" dirty="0" err="1"/>
              <a:t>facts</a:t>
            </a:r>
            <a:r>
              <a:rPr lang="fr-BE" dirty="0"/>
              <a:t>, science-</a:t>
            </a:r>
            <a:r>
              <a:rPr lang="fr-BE" dirty="0" err="1"/>
              <a:t>based</a:t>
            </a:r>
            <a:r>
              <a:rPr lang="fr-BE" dirty="0"/>
              <a:t>,..)</a:t>
            </a:r>
          </a:p>
          <a:p>
            <a:r>
              <a:rPr lang="fr-BE" sz="4800" dirty="0" err="1"/>
              <a:t>Togetherness</a:t>
            </a:r>
            <a:r>
              <a:rPr lang="fr-BE" sz="4800" dirty="0"/>
              <a:t> </a:t>
            </a:r>
            <a:r>
              <a:rPr lang="fr-BE" dirty="0"/>
              <a:t>(</a:t>
            </a:r>
            <a:r>
              <a:rPr lang="fr-BE" dirty="0" err="1"/>
              <a:t>connected</a:t>
            </a:r>
            <a:r>
              <a:rPr lang="fr-BE" dirty="0"/>
              <a:t>, synergies, co-construction,…)</a:t>
            </a:r>
          </a:p>
          <a:p>
            <a:r>
              <a:rPr lang="fr-BE" sz="4800" dirty="0"/>
              <a:t>Trust</a:t>
            </a:r>
            <a:r>
              <a:rPr lang="fr-BE" dirty="0"/>
              <a:t> (respect, </a:t>
            </a:r>
            <a:r>
              <a:rPr lang="fr-BE" dirty="0" err="1"/>
              <a:t>delegate</a:t>
            </a:r>
            <a:r>
              <a:rPr lang="fr-BE" dirty="0"/>
              <a:t>, </a:t>
            </a:r>
            <a:r>
              <a:rPr lang="fr-BE" dirty="0" err="1"/>
              <a:t>share</a:t>
            </a:r>
            <a:r>
              <a:rPr lang="fr-BE" dirty="0"/>
              <a:t>,…)</a:t>
            </a:r>
          </a:p>
          <a:p>
            <a:endParaRPr lang="fr-BE" dirty="0"/>
          </a:p>
          <a:p>
            <a:endParaRPr lang="fr-BE" dirty="0"/>
          </a:p>
        </p:txBody>
      </p:sp>
    </p:spTree>
    <p:extLst>
      <p:ext uri="{BB962C8B-B14F-4D97-AF65-F5344CB8AC3E}">
        <p14:creationId xmlns:p14="http://schemas.microsoft.com/office/powerpoint/2010/main" val="34660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a:xfrm>
            <a:off x="541020" y="634364"/>
            <a:ext cx="11376660" cy="6753225"/>
          </a:xfrm>
        </p:spPr>
        <p:txBody>
          <a:bodyPr>
            <a:normAutofit lnSpcReduction="10000"/>
          </a:bodyPr>
          <a:lstStyle/>
          <a:p>
            <a:r>
              <a:rPr lang="fr-BE" dirty="0"/>
              <a:t>But </a:t>
            </a:r>
            <a:r>
              <a:rPr lang="fr-BE" dirty="0" err="1"/>
              <a:t>we</a:t>
            </a:r>
            <a:r>
              <a:rPr lang="fr-BE" dirty="0"/>
              <a:t> </a:t>
            </a:r>
            <a:r>
              <a:rPr lang="fr-BE" dirty="0" err="1"/>
              <a:t>also</a:t>
            </a:r>
            <a:r>
              <a:rPr lang="fr-BE" dirty="0"/>
              <a:t> have to </a:t>
            </a:r>
            <a:r>
              <a:rPr lang="fr-BE" dirty="0" err="1"/>
              <a:t>be</a:t>
            </a:r>
            <a:r>
              <a:rPr lang="fr-BE" dirty="0"/>
              <a:t> sure </a:t>
            </a:r>
            <a:r>
              <a:rPr lang="fr-BE" dirty="0" err="1"/>
              <a:t>that</a:t>
            </a:r>
            <a:r>
              <a:rPr lang="fr-BE" dirty="0"/>
              <a:t> </a:t>
            </a:r>
            <a:r>
              <a:rPr lang="fr-BE" b="1" dirty="0">
                <a:solidFill>
                  <a:srgbClr val="C00000"/>
                </a:solidFill>
              </a:rPr>
              <a:t>no one is </a:t>
            </a:r>
            <a:r>
              <a:rPr lang="fr-BE" b="1" dirty="0" err="1">
                <a:solidFill>
                  <a:srgbClr val="C00000"/>
                </a:solidFill>
              </a:rPr>
              <a:t>left</a:t>
            </a:r>
            <a:r>
              <a:rPr lang="fr-BE" b="1" dirty="0">
                <a:solidFill>
                  <a:srgbClr val="C00000"/>
                </a:solidFill>
              </a:rPr>
              <a:t> </a:t>
            </a:r>
            <a:r>
              <a:rPr lang="fr-BE" b="1" dirty="0" err="1">
                <a:solidFill>
                  <a:srgbClr val="C00000"/>
                </a:solidFill>
              </a:rPr>
              <a:t>behind</a:t>
            </a:r>
            <a:r>
              <a:rPr lang="fr-BE" dirty="0"/>
              <a:t>. This transition </a:t>
            </a:r>
            <a:r>
              <a:rPr lang="fr-BE" dirty="0" err="1"/>
              <a:t>will</a:t>
            </a:r>
            <a:r>
              <a:rPr lang="fr-BE" dirty="0"/>
              <a:t> </a:t>
            </a:r>
            <a:r>
              <a:rPr lang="fr-BE" dirty="0" err="1"/>
              <a:t>either</a:t>
            </a:r>
            <a:r>
              <a:rPr lang="fr-BE" dirty="0"/>
              <a:t> </a:t>
            </a:r>
            <a:r>
              <a:rPr lang="fr-BE" dirty="0" err="1"/>
              <a:t>be</a:t>
            </a:r>
            <a:r>
              <a:rPr lang="fr-BE" dirty="0"/>
              <a:t> </a:t>
            </a:r>
            <a:r>
              <a:rPr lang="fr-BE" b="1" dirty="0" err="1">
                <a:solidFill>
                  <a:srgbClr val="C00000"/>
                </a:solidFill>
              </a:rPr>
              <a:t>working</a:t>
            </a:r>
            <a:r>
              <a:rPr lang="fr-BE" b="1" dirty="0">
                <a:solidFill>
                  <a:srgbClr val="C00000"/>
                </a:solidFill>
              </a:rPr>
              <a:t> for all and </a:t>
            </a:r>
            <a:r>
              <a:rPr lang="fr-BE" b="1" dirty="0" err="1">
                <a:solidFill>
                  <a:srgbClr val="C00000"/>
                </a:solidFill>
              </a:rPr>
              <a:t>be</a:t>
            </a:r>
            <a:r>
              <a:rPr lang="fr-BE" b="1" dirty="0">
                <a:solidFill>
                  <a:srgbClr val="C00000"/>
                </a:solidFill>
              </a:rPr>
              <a:t> </a:t>
            </a:r>
            <a:r>
              <a:rPr lang="fr-BE" b="1" dirty="0" err="1">
                <a:solidFill>
                  <a:srgbClr val="C00000"/>
                </a:solidFill>
              </a:rPr>
              <a:t>just</a:t>
            </a:r>
            <a:r>
              <a:rPr lang="fr-BE" b="1" dirty="0">
                <a:solidFill>
                  <a:srgbClr val="C00000"/>
                </a:solidFill>
              </a:rPr>
              <a:t> or not </a:t>
            </a:r>
            <a:r>
              <a:rPr lang="fr-BE" b="1" dirty="0" err="1">
                <a:solidFill>
                  <a:srgbClr val="C00000"/>
                </a:solidFill>
              </a:rPr>
              <a:t>work</a:t>
            </a:r>
            <a:r>
              <a:rPr lang="fr-BE" b="1" dirty="0">
                <a:solidFill>
                  <a:srgbClr val="C00000"/>
                </a:solidFill>
              </a:rPr>
              <a:t> at all</a:t>
            </a:r>
            <a:r>
              <a:rPr lang="fr-BE" dirty="0"/>
              <a:t>.</a:t>
            </a:r>
            <a:br>
              <a:rPr lang="fr-BE" dirty="0"/>
            </a:br>
            <a:r>
              <a:rPr lang="fr-BE" dirty="0" err="1"/>
              <a:t>Therefore</a:t>
            </a:r>
            <a:r>
              <a:rPr lang="fr-BE" dirty="0"/>
              <a:t> the crucial part of the ‘</a:t>
            </a:r>
            <a:r>
              <a:rPr lang="fr-BE" b="1" dirty="0" err="1">
                <a:solidFill>
                  <a:srgbClr val="C00000"/>
                </a:solidFill>
              </a:rPr>
              <a:t>just</a:t>
            </a:r>
            <a:r>
              <a:rPr lang="fr-BE" b="1" dirty="0">
                <a:solidFill>
                  <a:srgbClr val="C00000"/>
                </a:solidFill>
              </a:rPr>
              <a:t> transition </a:t>
            </a:r>
            <a:r>
              <a:rPr lang="fr-BE" b="1" dirty="0" err="1">
                <a:solidFill>
                  <a:srgbClr val="C00000"/>
                </a:solidFill>
              </a:rPr>
              <a:t>mechanism</a:t>
            </a:r>
            <a:r>
              <a:rPr lang="fr-BE" dirty="0"/>
              <a:t>’: </a:t>
            </a:r>
            <a:br>
              <a:rPr lang="fr-BE" dirty="0"/>
            </a:br>
            <a:r>
              <a:rPr lang="fr-BE" dirty="0" err="1"/>
              <a:t>We</a:t>
            </a:r>
            <a:r>
              <a:rPr lang="fr-BE" dirty="0"/>
              <a:t> have the ambition to </a:t>
            </a:r>
            <a:r>
              <a:rPr lang="fr-BE" dirty="0" err="1"/>
              <a:t>mobilize</a:t>
            </a:r>
            <a:r>
              <a:rPr lang="fr-BE" dirty="0"/>
              <a:t> </a:t>
            </a:r>
            <a:r>
              <a:rPr lang="fr-BE" b="1" dirty="0">
                <a:solidFill>
                  <a:srgbClr val="C00000"/>
                </a:solidFill>
              </a:rPr>
              <a:t>100 billion euros </a:t>
            </a:r>
            <a:r>
              <a:rPr lang="fr-BE" dirty="0" err="1"/>
              <a:t>precisely</a:t>
            </a:r>
            <a:r>
              <a:rPr lang="fr-BE" dirty="0"/>
              <a:t> </a:t>
            </a:r>
            <a:r>
              <a:rPr lang="fr-BE" dirty="0" err="1"/>
              <a:t>targeted</a:t>
            </a:r>
            <a:r>
              <a:rPr lang="fr-BE" dirty="0"/>
              <a:t> to the </a:t>
            </a:r>
            <a:r>
              <a:rPr lang="fr-BE" dirty="0" err="1"/>
              <a:t>most</a:t>
            </a:r>
            <a:r>
              <a:rPr lang="fr-BE" dirty="0"/>
              <a:t> </a:t>
            </a:r>
            <a:r>
              <a:rPr lang="fr-BE" dirty="0" err="1"/>
              <a:t>vulnerable</a:t>
            </a:r>
            <a:r>
              <a:rPr lang="fr-BE" dirty="0"/>
              <a:t> </a:t>
            </a:r>
            <a:r>
              <a:rPr lang="fr-BE" dirty="0" err="1"/>
              <a:t>regions</a:t>
            </a:r>
            <a:r>
              <a:rPr lang="fr-BE" dirty="0"/>
              <a:t> and </a:t>
            </a:r>
            <a:r>
              <a:rPr lang="fr-BE" dirty="0" err="1"/>
              <a:t>sectors</a:t>
            </a:r>
            <a:endParaRPr lang="fr-BE" dirty="0"/>
          </a:p>
          <a:p>
            <a:r>
              <a:rPr lang="fr-BE" dirty="0"/>
              <a:t>The EGD is a </a:t>
            </a:r>
            <a:r>
              <a:rPr lang="fr-BE" b="1" dirty="0" err="1">
                <a:solidFill>
                  <a:srgbClr val="C00000"/>
                </a:solidFill>
              </a:rPr>
              <a:t>broad</a:t>
            </a:r>
            <a:r>
              <a:rPr lang="fr-BE" b="1" dirty="0">
                <a:solidFill>
                  <a:srgbClr val="C00000"/>
                </a:solidFill>
              </a:rPr>
              <a:t> road </a:t>
            </a:r>
            <a:r>
              <a:rPr lang="fr-BE" b="1" dirty="0" err="1">
                <a:solidFill>
                  <a:srgbClr val="C00000"/>
                </a:solidFill>
              </a:rPr>
              <a:t>map</a:t>
            </a:r>
            <a:r>
              <a:rPr lang="fr-BE" dirty="0"/>
              <a:t>: </a:t>
            </a:r>
            <a:r>
              <a:rPr lang="fr-BE" dirty="0" err="1"/>
              <a:t>we</a:t>
            </a:r>
            <a:r>
              <a:rPr lang="fr-BE" dirty="0"/>
              <a:t> care </a:t>
            </a:r>
            <a:r>
              <a:rPr lang="fr-BE" dirty="0" err="1"/>
              <a:t>also</a:t>
            </a:r>
            <a:r>
              <a:rPr lang="fr-BE" dirty="0"/>
              <a:t> about </a:t>
            </a:r>
            <a:r>
              <a:rPr lang="fr-BE" dirty="0" err="1"/>
              <a:t>biodiversity</a:t>
            </a:r>
            <a:r>
              <a:rPr lang="fr-BE" dirty="0"/>
              <a:t>, </a:t>
            </a:r>
            <a:r>
              <a:rPr lang="fr-BE" dirty="0" err="1"/>
              <a:t>forests</a:t>
            </a:r>
            <a:r>
              <a:rPr lang="fr-BE" dirty="0"/>
              <a:t>, agriculture, </a:t>
            </a:r>
            <a:r>
              <a:rPr lang="fr-BE" dirty="0" err="1"/>
              <a:t>food</a:t>
            </a:r>
            <a:r>
              <a:rPr lang="fr-BE" dirty="0"/>
              <a:t>, green </a:t>
            </a:r>
            <a:r>
              <a:rPr lang="fr-BE" dirty="0" err="1"/>
              <a:t>cities</a:t>
            </a:r>
            <a:r>
              <a:rPr lang="fr-BE" dirty="0"/>
              <a:t>, </a:t>
            </a:r>
            <a:r>
              <a:rPr lang="fr-BE" dirty="0" err="1"/>
              <a:t>circular</a:t>
            </a:r>
            <a:r>
              <a:rPr lang="fr-BE" dirty="0"/>
              <a:t> </a:t>
            </a:r>
            <a:r>
              <a:rPr lang="fr-BE" dirty="0" err="1"/>
              <a:t>economy</a:t>
            </a:r>
            <a:r>
              <a:rPr lang="fr-BE" dirty="0"/>
              <a:t>.</a:t>
            </a:r>
          </a:p>
          <a:p>
            <a:r>
              <a:rPr lang="fr-BE" dirty="0" err="1"/>
              <a:t>We</a:t>
            </a:r>
            <a:r>
              <a:rPr lang="fr-BE" dirty="0"/>
              <a:t> do not have all the </a:t>
            </a:r>
            <a:r>
              <a:rPr lang="fr-BE" dirty="0" err="1"/>
              <a:t>answers</a:t>
            </a:r>
            <a:r>
              <a:rPr lang="fr-BE" dirty="0"/>
              <a:t> </a:t>
            </a:r>
            <a:r>
              <a:rPr lang="fr-BE" dirty="0" err="1"/>
              <a:t>yet</a:t>
            </a:r>
            <a:r>
              <a:rPr lang="fr-BE" dirty="0"/>
              <a:t>. </a:t>
            </a:r>
            <a:r>
              <a:rPr lang="fr-BE" dirty="0" err="1"/>
              <a:t>Today</a:t>
            </a:r>
            <a:r>
              <a:rPr lang="fr-BE" dirty="0"/>
              <a:t> is the </a:t>
            </a:r>
            <a:r>
              <a:rPr lang="fr-BE" b="1" dirty="0">
                <a:solidFill>
                  <a:srgbClr val="C00000"/>
                </a:solidFill>
              </a:rPr>
              <a:t>start of a </a:t>
            </a:r>
            <a:r>
              <a:rPr lang="fr-BE" b="1" dirty="0" err="1">
                <a:solidFill>
                  <a:srgbClr val="C00000"/>
                </a:solidFill>
              </a:rPr>
              <a:t>journey</a:t>
            </a:r>
            <a:r>
              <a:rPr lang="fr-BE" b="1" dirty="0">
                <a:solidFill>
                  <a:srgbClr val="C00000"/>
                </a:solidFill>
              </a:rPr>
              <a:t> </a:t>
            </a:r>
            <a:r>
              <a:rPr lang="fr-BE" dirty="0"/>
              <a:t>but </a:t>
            </a:r>
            <a:r>
              <a:rPr lang="fr-BE" dirty="0" err="1"/>
              <a:t>this</a:t>
            </a:r>
            <a:r>
              <a:rPr lang="fr-BE" dirty="0"/>
              <a:t> is </a:t>
            </a:r>
            <a:r>
              <a:rPr lang="fr-BE" dirty="0" err="1"/>
              <a:t>Europe’s</a:t>
            </a:r>
            <a:r>
              <a:rPr lang="fr-BE" dirty="0"/>
              <a:t> ’man on the </a:t>
            </a:r>
            <a:r>
              <a:rPr lang="fr-BE" dirty="0" err="1"/>
              <a:t>moon</a:t>
            </a:r>
            <a:r>
              <a:rPr lang="fr-BE" dirty="0"/>
              <a:t>’ moment.</a:t>
            </a:r>
          </a:p>
          <a:p>
            <a:r>
              <a:rPr lang="fr-BE" dirty="0"/>
              <a:t>The EGD is </a:t>
            </a:r>
            <a:r>
              <a:rPr lang="fr-BE" b="1" dirty="0" err="1">
                <a:solidFill>
                  <a:srgbClr val="C00000"/>
                </a:solidFill>
              </a:rPr>
              <a:t>very</a:t>
            </a:r>
            <a:r>
              <a:rPr lang="fr-BE" b="1" dirty="0">
                <a:solidFill>
                  <a:srgbClr val="C00000"/>
                </a:solidFill>
              </a:rPr>
              <a:t> </a:t>
            </a:r>
            <a:r>
              <a:rPr lang="fr-BE" b="1" dirty="0" err="1">
                <a:solidFill>
                  <a:srgbClr val="C00000"/>
                </a:solidFill>
              </a:rPr>
              <a:t>ambitious</a:t>
            </a:r>
            <a:r>
              <a:rPr lang="fr-BE" b="1" dirty="0">
                <a:solidFill>
                  <a:srgbClr val="C00000"/>
                </a:solidFill>
              </a:rPr>
              <a:t> </a:t>
            </a:r>
            <a:r>
              <a:rPr lang="fr-BE" dirty="0"/>
              <a:t>but </a:t>
            </a:r>
            <a:r>
              <a:rPr lang="fr-BE" dirty="0" err="1"/>
              <a:t>it</a:t>
            </a:r>
            <a:r>
              <a:rPr lang="fr-BE" dirty="0"/>
              <a:t> </a:t>
            </a:r>
            <a:r>
              <a:rPr lang="fr-BE" dirty="0" err="1"/>
              <a:t>will</a:t>
            </a:r>
            <a:r>
              <a:rPr lang="fr-BE" dirty="0"/>
              <a:t> </a:t>
            </a:r>
            <a:r>
              <a:rPr lang="fr-BE" dirty="0" err="1"/>
              <a:t>also</a:t>
            </a:r>
            <a:r>
              <a:rPr lang="fr-BE" dirty="0"/>
              <a:t> </a:t>
            </a:r>
            <a:r>
              <a:rPr lang="fr-BE" dirty="0" err="1"/>
              <a:t>be</a:t>
            </a:r>
            <a:r>
              <a:rPr lang="fr-BE" dirty="0"/>
              <a:t> </a:t>
            </a:r>
            <a:r>
              <a:rPr lang="fr-BE" b="1" dirty="0" err="1">
                <a:solidFill>
                  <a:srgbClr val="C00000"/>
                </a:solidFill>
              </a:rPr>
              <a:t>very</a:t>
            </a:r>
            <a:r>
              <a:rPr lang="fr-BE" b="1" dirty="0">
                <a:solidFill>
                  <a:srgbClr val="C00000"/>
                </a:solidFill>
              </a:rPr>
              <a:t> </a:t>
            </a:r>
            <a:r>
              <a:rPr lang="fr-BE" b="1" dirty="0" err="1">
                <a:solidFill>
                  <a:srgbClr val="C00000"/>
                </a:solidFill>
              </a:rPr>
              <a:t>careful</a:t>
            </a:r>
            <a:r>
              <a:rPr lang="fr-BE" b="1" dirty="0">
                <a:solidFill>
                  <a:srgbClr val="C00000"/>
                </a:solidFill>
              </a:rPr>
              <a:t> </a:t>
            </a:r>
            <a:r>
              <a:rPr lang="fr-BE" dirty="0"/>
              <a:t>in </a:t>
            </a:r>
            <a:r>
              <a:rPr lang="fr-BE" b="1" dirty="0" err="1">
                <a:solidFill>
                  <a:srgbClr val="C00000"/>
                </a:solidFill>
              </a:rPr>
              <a:t>assessing</a:t>
            </a:r>
            <a:r>
              <a:rPr lang="fr-BE" b="1" dirty="0">
                <a:solidFill>
                  <a:srgbClr val="C00000"/>
                </a:solidFill>
              </a:rPr>
              <a:t> the impact</a:t>
            </a:r>
            <a:r>
              <a:rPr lang="fr-BE" dirty="0"/>
              <a:t> and </a:t>
            </a:r>
            <a:r>
              <a:rPr lang="fr-BE" dirty="0" err="1"/>
              <a:t>every</a:t>
            </a:r>
            <a:r>
              <a:rPr lang="fr-BE" dirty="0"/>
              <a:t> single </a:t>
            </a:r>
            <a:r>
              <a:rPr lang="fr-BE" dirty="0" err="1"/>
              <a:t>step</a:t>
            </a:r>
            <a:r>
              <a:rPr lang="fr-BE" dirty="0"/>
              <a:t> </a:t>
            </a:r>
            <a:r>
              <a:rPr lang="fr-BE" dirty="0" err="1"/>
              <a:t>we</a:t>
            </a:r>
            <a:r>
              <a:rPr lang="fr-BE" dirty="0"/>
              <a:t> are </a:t>
            </a:r>
            <a:r>
              <a:rPr lang="fr-BE" dirty="0" err="1"/>
              <a:t>taking</a:t>
            </a:r>
            <a:r>
              <a:rPr lang="fr-BE" dirty="0"/>
              <a:t>.</a:t>
            </a:r>
          </a:p>
          <a:p>
            <a:r>
              <a:rPr lang="fr-BE" dirty="0"/>
              <a:t>The EDG is an </a:t>
            </a:r>
            <a:r>
              <a:rPr lang="fr-BE" b="1" dirty="0">
                <a:solidFill>
                  <a:srgbClr val="C00000"/>
                </a:solidFill>
              </a:rPr>
              <a:t>invitation for all to </a:t>
            </a:r>
            <a:r>
              <a:rPr lang="fr-BE" b="1" dirty="0" err="1">
                <a:solidFill>
                  <a:srgbClr val="C00000"/>
                </a:solidFill>
              </a:rPr>
              <a:t>participate</a:t>
            </a:r>
            <a:r>
              <a:rPr lang="fr-BE" dirty="0"/>
              <a:t>. </a:t>
            </a:r>
            <a:r>
              <a:rPr lang="fr-BE" dirty="0" err="1"/>
              <a:t>European</a:t>
            </a:r>
            <a:r>
              <a:rPr lang="fr-BE" dirty="0"/>
              <a:t> </a:t>
            </a:r>
            <a:r>
              <a:rPr lang="fr-BE" dirty="0" err="1"/>
              <a:t>citizens</a:t>
            </a:r>
            <a:r>
              <a:rPr lang="fr-BE" dirty="0"/>
              <a:t> are </a:t>
            </a:r>
            <a:r>
              <a:rPr lang="fr-BE" dirty="0" err="1"/>
              <a:t>changing</a:t>
            </a:r>
            <a:r>
              <a:rPr lang="fr-BE" dirty="0"/>
              <a:t> </a:t>
            </a:r>
            <a:r>
              <a:rPr lang="fr-BE" dirty="0" err="1"/>
              <a:t>their</a:t>
            </a:r>
            <a:r>
              <a:rPr lang="fr-BE" dirty="0"/>
              <a:t> lifestyle to </a:t>
            </a:r>
            <a:r>
              <a:rPr lang="fr-BE" dirty="0" err="1"/>
              <a:t>protect</a:t>
            </a:r>
            <a:r>
              <a:rPr lang="fr-BE" dirty="0"/>
              <a:t> the </a:t>
            </a:r>
            <a:r>
              <a:rPr lang="fr-BE" dirty="0" err="1"/>
              <a:t>climate</a:t>
            </a:r>
            <a:r>
              <a:rPr lang="fr-BE" dirty="0"/>
              <a:t> and the </a:t>
            </a:r>
            <a:r>
              <a:rPr lang="fr-BE" dirty="0" err="1"/>
              <a:t>planet</a:t>
            </a:r>
            <a:r>
              <a:rPr lang="fr-BE" dirty="0"/>
              <a:t>.</a:t>
            </a:r>
            <a:br>
              <a:rPr lang="fr-BE" dirty="0"/>
            </a:br>
            <a:r>
              <a:rPr lang="fr-BE" dirty="0" err="1"/>
              <a:t>Therefore</a:t>
            </a:r>
            <a:r>
              <a:rPr lang="fr-BE" dirty="0"/>
              <a:t>, </a:t>
            </a:r>
            <a:r>
              <a:rPr lang="fr-BE" dirty="0" err="1"/>
              <a:t>our</a:t>
            </a:r>
            <a:r>
              <a:rPr lang="fr-BE" dirty="0"/>
              <a:t> EGD tells </a:t>
            </a:r>
            <a:r>
              <a:rPr lang="fr-BE" dirty="0" err="1"/>
              <a:t>them</a:t>
            </a:r>
            <a:r>
              <a:rPr lang="fr-BE" dirty="0"/>
              <a:t> </a:t>
            </a:r>
            <a:r>
              <a:rPr lang="fr-BE" dirty="0" err="1"/>
              <a:t>that</a:t>
            </a:r>
            <a:r>
              <a:rPr lang="fr-BE" dirty="0"/>
              <a:t> Europe is at </a:t>
            </a:r>
            <a:r>
              <a:rPr lang="fr-BE" dirty="0" err="1"/>
              <a:t>their</a:t>
            </a:r>
            <a:r>
              <a:rPr lang="fr-BE" dirty="0"/>
              <a:t> </a:t>
            </a:r>
            <a:r>
              <a:rPr lang="fr-BE" dirty="0" err="1"/>
              <a:t>side</a:t>
            </a:r>
            <a:r>
              <a:rPr lang="fr-BE" dirty="0"/>
              <a:t>. </a:t>
            </a:r>
          </a:p>
          <a:p>
            <a:r>
              <a:rPr lang="fr-BE" dirty="0" err="1"/>
              <a:t>We</a:t>
            </a:r>
            <a:r>
              <a:rPr lang="fr-BE" dirty="0"/>
              <a:t> </a:t>
            </a:r>
            <a:r>
              <a:rPr lang="fr-BE" b="1" dirty="0" err="1">
                <a:solidFill>
                  <a:srgbClr val="C00000"/>
                </a:solidFill>
              </a:rPr>
              <a:t>owe</a:t>
            </a:r>
            <a:r>
              <a:rPr lang="fr-BE" b="1" dirty="0">
                <a:solidFill>
                  <a:srgbClr val="C00000"/>
                </a:solidFill>
              </a:rPr>
              <a:t> the EGD to </a:t>
            </a:r>
            <a:r>
              <a:rPr lang="fr-BE" b="1" dirty="0" err="1">
                <a:solidFill>
                  <a:srgbClr val="C00000"/>
                </a:solidFill>
              </a:rPr>
              <a:t>our</a:t>
            </a:r>
            <a:r>
              <a:rPr lang="fr-BE" b="1" dirty="0">
                <a:solidFill>
                  <a:srgbClr val="C00000"/>
                </a:solidFill>
              </a:rPr>
              <a:t> </a:t>
            </a:r>
            <a:r>
              <a:rPr lang="fr-BE" b="1" dirty="0" err="1">
                <a:solidFill>
                  <a:srgbClr val="C00000"/>
                </a:solidFill>
              </a:rPr>
              <a:t>children</a:t>
            </a:r>
            <a:r>
              <a:rPr lang="fr-BE" b="1" dirty="0">
                <a:solidFill>
                  <a:srgbClr val="C00000"/>
                </a:solidFill>
              </a:rPr>
              <a:t> </a:t>
            </a:r>
            <a:r>
              <a:rPr lang="fr-BE" dirty="0" err="1"/>
              <a:t>because</a:t>
            </a:r>
            <a:r>
              <a:rPr lang="fr-BE" dirty="0"/>
              <a:t> </a:t>
            </a:r>
            <a:r>
              <a:rPr lang="fr-BE" dirty="0" err="1"/>
              <a:t>we</a:t>
            </a:r>
            <a:r>
              <a:rPr lang="fr-BE" dirty="0"/>
              <a:t> do not </a:t>
            </a:r>
            <a:r>
              <a:rPr lang="fr-BE" dirty="0" err="1"/>
              <a:t>own</a:t>
            </a:r>
            <a:r>
              <a:rPr lang="fr-BE" dirty="0"/>
              <a:t> </a:t>
            </a:r>
            <a:r>
              <a:rPr lang="fr-BE" dirty="0" err="1"/>
              <a:t>this</a:t>
            </a:r>
            <a:r>
              <a:rPr lang="fr-BE" dirty="0"/>
              <a:t> </a:t>
            </a:r>
            <a:r>
              <a:rPr lang="fr-BE" dirty="0" err="1"/>
              <a:t>planet</a:t>
            </a:r>
            <a:r>
              <a:rPr lang="fr-BE" dirty="0"/>
              <a:t>. </a:t>
            </a:r>
            <a:r>
              <a:rPr lang="fr-BE" dirty="0" err="1"/>
              <a:t>We</a:t>
            </a:r>
            <a:r>
              <a:rPr lang="fr-BE" dirty="0"/>
              <a:t> </a:t>
            </a:r>
            <a:r>
              <a:rPr lang="fr-BE" dirty="0" err="1"/>
              <a:t>just</a:t>
            </a:r>
            <a:r>
              <a:rPr lang="fr-BE" dirty="0"/>
              <a:t> do have for a certain time a </a:t>
            </a:r>
            <a:r>
              <a:rPr lang="fr-BE" dirty="0" err="1"/>
              <a:t>responsibility</a:t>
            </a:r>
            <a:r>
              <a:rPr lang="fr-BE" dirty="0"/>
              <a:t> and </a:t>
            </a:r>
            <a:r>
              <a:rPr lang="fr-BE" b="1" dirty="0" err="1">
                <a:solidFill>
                  <a:srgbClr val="C00000"/>
                </a:solidFill>
              </a:rPr>
              <a:t>now</a:t>
            </a:r>
            <a:r>
              <a:rPr lang="fr-BE" b="1" dirty="0">
                <a:solidFill>
                  <a:srgbClr val="C00000"/>
                </a:solidFill>
              </a:rPr>
              <a:t> is time to </a:t>
            </a:r>
            <a:r>
              <a:rPr lang="fr-BE" b="1" dirty="0" err="1">
                <a:solidFill>
                  <a:srgbClr val="C00000"/>
                </a:solidFill>
              </a:rPr>
              <a:t>a</a:t>
            </a:r>
            <a:r>
              <a:rPr lang="fr-BE" dirty="0" err="1"/>
              <a:t>ct</a:t>
            </a:r>
            <a:r>
              <a:rPr lang="fr-BE" dirty="0"/>
              <a:t>.</a:t>
            </a:r>
          </a:p>
          <a:p>
            <a:endParaRPr lang="fr-BE" dirty="0"/>
          </a:p>
          <a:p>
            <a:endParaRPr lang="fr-BE" dirty="0"/>
          </a:p>
        </p:txBody>
      </p:sp>
      <p:sp>
        <p:nvSpPr>
          <p:cNvPr id="4" name="Titre 1">
            <a:extLst>
              <a:ext uri="{FF2B5EF4-FFF2-40B4-BE49-F238E27FC236}">
                <a16:creationId xmlns:a16="http://schemas.microsoft.com/office/drawing/2014/main" id="{4743F07E-85DC-4CFD-9859-F88C5A49E6C5}"/>
              </a:ext>
            </a:extLst>
          </p:cNvPr>
          <p:cNvSpPr>
            <a:spLocks noGrp="1"/>
          </p:cNvSpPr>
          <p:nvPr>
            <p:ph type="title"/>
          </p:nvPr>
        </p:nvSpPr>
        <p:spPr>
          <a:xfrm>
            <a:off x="1463040" y="0"/>
            <a:ext cx="9768840" cy="813435"/>
          </a:xfrm>
        </p:spPr>
        <p:txBody>
          <a:bodyPr>
            <a:normAutofit/>
          </a:bodyPr>
          <a:lstStyle/>
          <a:p>
            <a:r>
              <a:rPr lang="fr-BE" sz="2800" b="1" dirty="0"/>
              <a:t>Ursula Von der </a:t>
            </a:r>
            <a:r>
              <a:rPr lang="fr-BE" sz="2800" b="1" dirty="0" err="1"/>
              <a:t>Leyen</a:t>
            </a:r>
            <a:r>
              <a:rPr lang="fr-BE" sz="2800" b="1" dirty="0"/>
              <a:t> </a:t>
            </a:r>
            <a:r>
              <a:rPr lang="fr-BE" sz="2800" b="1" dirty="0" err="1"/>
              <a:t>Press</a:t>
            </a:r>
            <a:r>
              <a:rPr lang="fr-BE" sz="2800" b="1" dirty="0"/>
              <a:t> </a:t>
            </a:r>
            <a:r>
              <a:rPr lang="fr-BE" sz="2800" b="1" dirty="0" err="1"/>
              <a:t>Statement</a:t>
            </a:r>
            <a:r>
              <a:rPr lang="fr-BE" sz="2800" b="1" dirty="0"/>
              <a:t> 11/12/2019 (2)</a:t>
            </a:r>
          </a:p>
        </p:txBody>
      </p:sp>
    </p:spTree>
    <p:extLst>
      <p:ext uri="{BB962C8B-B14F-4D97-AF65-F5344CB8AC3E}">
        <p14:creationId xmlns:p14="http://schemas.microsoft.com/office/powerpoint/2010/main" val="364648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p:txBody>
          <a:bodyPr/>
          <a:lstStyle/>
          <a:p>
            <a:r>
              <a:rPr lang="fr-BE" sz="4000" b="1" dirty="0" err="1"/>
              <a:t>What</a:t>
            </a:r>
            <a:r>
              <a:rPr lang="fr-BE" sz="4000" b="1" dirty="0"/>
              <a:t> the EU Green Deal is, </a:t>
            </a:r>
            <a:r>
              <a:rPr lang="fr-BE" sz="4000" b="1" dirty="0" err="1"/>
              <a:t>what</a:t>
            </a:r>
            <a:r>
              <a:rPr lang="fr-BE" sz="4000" b="1" dirty="0"/>
              <a:t> </a:t>
            </a:r>
            <a:r>
              <a:rPr lang="fr-BE" sz="4000" b="1" dirty="0" err="1"/>
              <a:t>it</a:t>
            </a:r>
            <a:r>
              <a:rPr lang="fr-BE" sz="4000" b="1" dirty="0"/>
              <a:t> is not?</a:t>
            </a:r>
            <a:r>
              <a:rPr lang="fr-BE" b="1" dirty="0"/>
              <a:t> </a:t>
            </a:r>
            <a:r>
              <a:rPr lang="fr-BE" sz="2000" dirty="0"/>
              <a:t>(source : WWF)</a:t>
            </a:r>
          </a:p>
        </p:txBody>
      </p:sp>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a:xfrm>
            <a:off x="838200" y="1825625"/>
            <a:ext cx="10515600" cy="4527550"/>
          </a:xfrm>
        </p:spPr>
        <p:txBody>
          <a:bodyPr>
            <a:normAutofit fontScale="92500" lnSpcReduction="10000"/>
          </a:bodyPr>
          <a:lstStyle/>
          <a:p>
            <a:r>
              <a:rPr lang="en-GB" sz="3200" b="1" dirty="0"/>
              <a:t>“</a:t>
            </a:r>
            <a:r>
              <a:rPr lang="en-GB" sz="3200" b="1" i="1" dirty="0"/>
              <a:t>A new </a:t>
            </a:r>
            <a:r>
              <a:rPr lang="en-GB" sz="3200" b="1" i="1" dirty="0">
                <a:solidFill>
                  <a:srgbClr val="C00000"/>
                </a:solidFill>
              </a:rPr>
              <a:t>growth strategy </a:t>
            </a:r>
            <a:r>
              <a:rPr lang="en-GB" sz="3200" b="1" i="1" dirty="0"/>
              <a:t>for Europe</a:t>
            </a:r>
            <a:r>
              <a:rPr lang="en-GB" sz="3200" b="1" dirty="0"/>
              <a:t>” </a:t>
            </a:r>
          </a:p>
          <a:p>
            <a:r>
              <a:rPr lang="en-GB" sz="3200" b="1" dirty="0"/>
              <a:t>A clear </a:t>
            </a:r>
            <a:r>
              <a:rPr lang="en-GB" sz="3200" b="1" dirty="0">
                <a:solidFill>
                  <a:srgbClr val="C00000"/>
                </a:solidFill>
              </a:rPr>
              <a:t>vision</a:t>
            </a:r>
            <a:r>
              <a:rPr lang="en-GB" sz="3200" b="1" dirty="0"/>
              <a:t> towards 2050</a:t>
            </a:r>
          </a:p>
          <a:p>
            <a:r>
              <a:rPr lang="en-GB" sz="3200" b="1" dirty="0"/>
              <a:t>An initial </a:t>
            </a:r>
            <a:r>
              <a:rPr lang="en-GB" sz="3200" b="1" dirty="0">
                <a:solidFill>
                  <a:srgbClr val="C00000"/>
                </a:solidFill>
              </a:rPr>
              <a:t>roadmap</a:t>
            </a:r>
            <a:r>
              <a:rPr lang="en-GB" sz="3200" b="1" dirty="0"/>
              <a:t> of key policies and measures needed to achieve the Green Deal</a:t>
            </a:r>
          </a:p>
          <a:p>
            <a:r>
              <a:rPr lang="en-GB" sz="3200" b="1" dirty="0">
                <a:solidFill>
                  <a:srgbClr val="C00000"/>
                </a:solidFill>
              </a:rPr>
              <a:t>Will be updated </a:t>
            </a:r>
            <a:r>
              <a:rPr lang="en-GB" sz="3200" b="1" dirty="0"/>
              <a:t>as needs evolve</a:t>
            </a:r>
          </a:p>
          <a:p>
            <a:r>
              <a:rPr lang="en-GB" sz="3200" b="1" dirty="0"/>
              <a:t>Integral part of the </a:t>
            </a:r>
            <a:r>
              <a:rPr lang="en-GB" sz="3200" b="1" dirty="0">
                <a:solidFill>
                  <a:srgbClr val="C00000"/>
                </a:solidFill>
              </a:rPr>
              <a:t>Commission’s strategy </a:t>
            </a:r>
            <a:r>
              <a:rPr lang="en-GB" sz="3200" b="1" dirty="0"/>
              <a:t>to implement the 2030 Agenda and SDGs</a:t>
            </a:r>
          </a:p>
          <a:p>
            <a:r>
              <a:rPr lang="en-GB" sz="3200" b="1" dirty="0"/>
              <a:t>“</a:t>
            </a:r>
            <a:r>
              <a:rPr lang="en-GB" sz="3200" b="1" i="1" dirty="0"/>
              <a:t>Europe’s </a:t>
            </a:r>
            <a:r>
              <a:rPr lang="en-GB" sz="3200" b="1" i="1" dirty="0">
                <a:solidFill>
                  <a:srgbClr val="C00000"/>
                </a:solidFill>
              </a:rPr>
              <a:t>‘man on the moon’ </a:t>
            </a:r>
            <a:r>
              <a:rPr lang="en-GB" sz="3200" b="1" i="1" dirty="0"/>
              <a:t>moment</a:t>
            </a:r>
            <a:r>
              <a:rPr lang="en-GB" sz="3200" b="1" dirty="0"/>
              <a:t>”</a:t>
            </a:r>
          </a:p>
          <a:p>
            <a:r>
              <a:rPr lang="en-US" sz="3200" b="1" dirty="0">
                <a:solidFill>
                  <a:srgbClr val="00B050"/>
                </a:solidFill>
              </a:rPr>
              <a:t>A real turning point for nature &amp; climate??</a:t>
            </a:r>
          </a:p>
          <a:p>
            <a:endParaRPr lang="fr-BE" dirty="0"/>
          </a:p>
        </p:txBody>
      </p:sp>
    </p:spTree>
    <p:extLst>
      <p:ext uri="{BB962C8B-B14F-4D97-AF65-F5344CB8AC3E}">
        <p14:creationId xmlns:p14="http://schemas.microsoft.com/office/powerpoint/2010/main" val="428728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p:txBody>
          <a:bodyPr>
            <a:normAutofit/>
          </a:bodyPr>
          <a:lstStyle/>
          <a:p>
            <a:r>
              <a:rPr lang="en-US" b="1" dirty="0">
                <a:solidFill>
                  <a:srgbClr val="C00000"/>
                </a:solidFill>
              </a:rPr>
              <a:t>1. INTRODUCTION - TURNING AN URGENT CHALLENGE INTO A UNIQUE OPPORTUNITY </a:t>
            </a:r>
            <a:endParaRPr lang="fr-BE" dirty="0">
              <a:solidFill>
                <a:srgbClr val="C00000"/>
              </a:solidFill>
            </a:endParaRPr>
          </a:p>
        </p:txBody>
      </p:sp>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p:txBody>
          <a:bodyPr/>
          <a:lstStyle/>
          <a:p>
            <a:r>
              <a:rPr lang="en-US" b="1" dirty="0"/>
              <a:t>This Communication sets out a European Green Deal for the European Union (EU) and its citizens</a:t>
            </a:r>
            <a:r>
              <a:rPr lang="en-US" dirty="0"/>
              <a:t>. </a:t>
            </a:r>
            <a:br>
              <a:rPr lang="en-US" dirty="0"/>
            </a:br>
            <a:r>
              <a:rPr lang="en-US" b="1" dirty="0">
                <a:solidFill>
                  <a:srgbClr val="C00000"/>
                </a:solidFill>
              </a:rPr>
              <a:t>It resets the Commission’s commitment to tackling climate and environmental-related challenges that is this generation’s defining task. </a:t>
            </a:r>
            <a:br>
              <a:rPr lang="en-US" b="1" dirty="0">
                <a:solidFill>
                  <a:srgbClr val="C00000"/>
                </a:solidFill>
              </a:rPr>
            </a:br>
            <a:r>
              <a:rPr lang="en-US" i="1" dirty="0"/>
              <a:t>The atmosphere is warming and the climate is changing with each passing year. One million of the eight million species on the planet are at risk of being lost. Forests and oceans are being polluted and destroyed,……</a:t>
            </a:r>
            <a:endParaRPr lang="fr-BE" i="1" dirty="0"/>
          </a:p>
        </p:txBody>
      </p:sp>
    </p:spTree>
    <p:extLst>
      <p:ext uri="{BB962C8B-B14F-4D97-AF65-F5344CB8AC3E}">
        <p14:creationId xmlns:p14="http://schemas.microsoft.com/office/powerpoint/2010/main" val="2354347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p:txBody>
          <a:bodyPr>
            <a:normAutofit/>
          </a:bodyPr>
          <a:lstStyle/>
          <a:p>
            <a:r>
              <a:rPr lang="en-US" b="1" dirty="0">
                <a:solidFill>
                  <a:srgbClr val="C00000"/>
                </a:solidFill>
              </a:rPr>
              <a:t>2. TRANSFORMING THE EU’S ECONOMY FOR A SUSTAINABLE FUTURE </a:t>
            </a:r>
            <a:endParaRPr lang="fr-BE" dirty="0">
              <a:solidFill>
                <a:srgbClr val="C00000"/>
              </a:solidFill>
            </a:endParaRPr>
          </a:p>
        </p:txBody>
      </p:sp>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p:txBody>
          <a:bodyPr/>
          <a:lstStyle/>
          <a:p>
            <a:pPr marL="0" indent="0">
              <a:buNone/>
            </a:pPr>
            <a:r>
              <a:rPr lang="en-US" b="1" dirty="0">
                <a:solidFill>
                  <a:srgbClr val="C00000"/>
                </a:solidFill>
              </a:rPr>
              <a:t>2.1. Designing a set of deeply transformative policies </a:t>
            </a:r>
            <a:endParaRPr lang="en-US" dirty="0">
              <a:solidFill>
                <a:srgbClr val="C00000"/>
              </a:solidFill>
            </a:endParaRPr>
          </a:p>
          <a:p>
            <a:r>
              <a:rPr lang="en-US" dirty="0"/>
              <a:t>To deliver the European Green Deal, </a:t>
            </a:r>
            <a:r>
              <a:rPr lang="en-US" sz="3600" b="1" dirty="0">
                <a:solidFill>
                  <a:srgbClr val="C00000"/>
                </a:solidFill>
              </a:rPr>
              <a:t>there is a need to rethink policies </a:t>
            </a:r>
            <a:r>
              <a:rPr lang="en-US" dirty="0"/>
              <a:t>for clean energy supply across the economy, industry, production and consumption, large-scale infrastructure, transport, food and agriculture, construction, taxation and social benefits. </a:t>
            </a:r>
            <a:endParaRPr lang="fr-BE" dirty="0"/>
          </a:p>
        </p:txBody>
      </p:sp>
    </p:spTree>
    <p:extLst>
      <p:ext uri="{BB962C8B-B14F-4D97-AF65-F5344CB8AC3E}">
        <p14:creationId xmlns:p14="http://schemas.microsoft.com/office/powerpoint/2010/main" val="414019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p:txBody>
          <a:bodyPr/>
          <a:lstStyle/>
          <a:p>
            <a:endParaRPr lang="fr-BE"/>
          </a:p>
        </p:txBody>
      </p:sp>
      <p:pic>
        <p:nvPicPr>
          <p:cNvPr id="4" name="Espace réservé du contenu 3">
            <a:extLst>
              <a:ext uri="{FF2B5EF4-FFF2-40B4-BE49-F238E27FC236}">
                <a16:creationId xmlns:a16="http://schemas.microsoft.com/office/drawing/2014/main" id="{B1F58371-6D87-460A-A155-7E5E08D1D1D9}"/>
              </a:ext>
            </a:extLst>
          </p:cNvPr>
          <p:cNvPicPr>
            <a:picLocks noGrp="1" noChangeAspect="1"/>
          </p:cNvPicPr>
          <p:nvPr>
            <p:ph idx="1"/>
          </p:nvPr>
        </p:nvPicPr>
        <p:blipFill>
          <a:blip r:embed="rId2"/>
          <a:stretch>
            <a:fillRect/>
          </a:stretch>
        </p:blipFill>
        <p:spPr>
          <a:xfrm>
            <a:off x="396447" y="-66675"/>
            <a:ext cx="11399105" cy="6924675"/>
          </a:xfrm>
          <a:prstGeom prst="rect">
            <a:avLst/>
          </a:prstGeom>
        </p:spPr>
      </p:pic>
      <p:sp>
        <p:nvSpPr>
          <p:cNvPr id="5" name="ZoneTexte 4">
            <a:extLst>
              <a:ext uri="{FF2B5EF4-FFF2-40B4-BE49-F238E27FC236}">
                <a16:creationId xmlns:a16="http://schemas.microsoft.com/office/drawing/2014/main" id="{23352F78-A8E0-4BA4-A262-35DD92612979}"/>
              </a:ext>
            </a:extLst>
          </p:cNvPr>
          <p:cNvSpPr txBox="1"/>
          <p:nvPr/>
        </p:nvSpPr>
        <p:spPr>
          <a:xfrm>
            <a:off x="3095044" y="4774475"/>
            <a:ext cx="828675" cy="369332"/>
          </a:xfrm>
          <a:prstGeom prst="rect">
            <a:avLst/>
          </a:prstGeom>
          <a:noFill/>
        </p:spPr>
        <p:txBody>
          <a:bodyPr wrap="square" rtlCol="0">
            <a:spAutoFit/>
          </a:bodyPr>
          <a:lstStyle/>
          <a:p>
            <a:r>
              <a:rPr lang="fr-BE" dirty="0">
                <a:solidFill>
                  <a:srgbClr val="0070C0"/>
                </a:solidFill>
              </a:rPr>
              <a:t>2.2.1</a:t>
            </a:r>
            <a:r>
              <a:rPr lang="fr-BE" dirty="0"/>
              <a:t>.</a:t>
            </a:r>
          </a:p>
        </p:txBody>
      </p:sp>
      <p:sp>
        <p:nvSpPr>
          <p:cNvPr id="6" name="ZoneTexte 5">
            <a:extLst>
              <a:ext uri="{FF2B5EF4-FFF2-40B4-BE49-F238E27FC236}">
                <a16:creationId xmlns:a16="http://schemas.microsoft.com/office/drawing/2014/main" id="{F066DF1C-99D8-47F1-9153-DB36BE2D7D80}"/>
              </a:ext>
            </a:extLst>
          </p:cNvPr>
          <p:cNvSpPr txBox="1"/>
          <p:nvPr/>
        </p:nvSpPr>
        <p:spPr>
          <a:xfrm>
            <a:off x="6105525" y="4780002"/>
            <a:ext cx="828675" cy="369332"/>
          </a:xfrm>
          <a:prstGeom prst="rect">
            <a:avLst/>
          </a:prstGeom>
          <a:noFill/>
        </p:spPr>
        <p:txBody>
          <a:bodyPr wrap="square" rtlCol="0">
            <a:spAutoFit/>
          </a:bodyPr>
          <a:lstStyle/>
          <a:p>
            <a:r>
              <a:rPr lang="fr-BE" dirty="0">
                <a:solidFill>
                  <a:srgbClr val="0070C0"/>
                </a:solidFill>
              </a:rPr>
              <a:t>2.2.5.</a:t>
            </a:r>
          </a:p>
        </p:txBody>
      </p:sp>
      <p:sp>
        <p:nvSpPr>
          <p:cNvPr id="7" name="ZoneTexte 6">
            <a:extLst>
              <a:ext uri="{FF2B5EF4-FFF2-40B4-BE49-F238E27FC236}">
                <a16:creationId xmlns:a16="http://schemas.microsoft.com/office/drawing/2014/main" id="{8ADAC539-78DE-4150-97B3-7847862C243B}"/>
              </a:ext>
            </a:extLst>
          </p:cNvPr>
          <p:cNvSpPr txBox="1"/>
          <p:nvPr/>
        </p:nvSpPr>
        <p:spPr>
          <a:xfrm>
            <a:off x="10567458" y="180459"/>
            <a:ext cx="828675" cy="369332"/>
          </a:xfrm>
          <a:prstGeom prst="rect">
            <a:avLst/>
          </a:prstGeom>
          <a:noFill/>
        </p:spPr>
        <p:txBody>
          <a:bodyPr wrap="square" rtlCol="0">
            <a:spAutoFit/>
          </a:bodyPr>
          <a:lstStyle/>
          <a:p>
            <a:r>
              <a:rPr lang="fr-BE" dirty="0">
                <a:solidFill>
                  <a:srgbClr val="0070C0"/>
                </a:solidFill>
              </a:rPr>
              <a:t>2.2.3.</a:t>
            </a:r>
          </a:p>
        </p:txBody>
      </p:sp>
      <p:sp>
        <p:nvSpPr>
          <p:cNvPr id="8" name="ZoneTexte 7">
            <a:extLst>
              <a:ext uri="{FF2B5EF4-FFF2-40B4-BE49-F238E27FC236}">
                <a16:creationId xmlns:a16="http://schemas.microsoft.com/office/drawing/2014/main" id="{299DFC42-86DD-4D8A-8A26-CADD63511389}"/>
              </a:ext>
            </a:extLst>
          </p:cNvPr>
          <p:cNvSpPr txBox="1"/>
          <p:nvPr/>
        </p:nvSpPr>
        <p:spPr>
          <a:xfrm>
            <a:off x="204787" y="4774475"/>
            <a:ext cx="828675" cy="369332"/>
          </a:xfrm>
          <a:prstGeom prst="rect">
            <a:avLst/>
          </a:prstGeom>
          <a:noFill/>
        </p:spPr>
        <p:txBody>
          <a:bodyPr wrap="square" rtlCol="0">
            <a:spAutoFit/>
          </a:bodyPr>
          <a:lstStyle/>
          <a:p>
            <a:r>
              <a:rPr lang="fr-BE" dirty="0">
                <a:solidFill>
                  <a:srgbClr val="0070C0"/>
                </a:solidFill>
              </a:rPr>
              <a:t>2.2.2.</a:t>
            </a:r>
          </a:p>
        </p:txBody>
      </p:sp>
      <p:sp>
        <p:nvSpPr>
          <p:cNvPr id="9" name="ZoneTexte 8">
            <a:extLst>
              <a:ext uri="{FF2B5EF4-FFF2-40B4-BE49-F238E27FC236}">
                <a16:creationId xmlns:a16="http://schemas.microsoft.com/office/drawing/2014/main" id="{660EDCB8-7067-410D-82F1-95B74F63B5AB}"/>
              </a:ext>
            </a:extLst>
          </p:cNvPr>
          <p:cNvSpPr txBox="1"/>
          <p:nvPr/>
        </p:nvSpPr>
        <p:spPr>
          <a:xfrm>
            <a:off x="11135782" y="4772733"/>
            <a:ext cx="828675" cy="369332"/>
          </a:xfrm>
          <a:prstGeom prst="rect">
            <a:avLst/>
          </a:prstGeom>
          <a:noFill/>
        </p:spPr>
        <p:txBody>
          <a:bodyPr wrap="square" rtlCol="0">
            <a:spAutoFit/>
          </a:bodyPr>
          <a:lstStyle/>
          <a:p>
            <a:r>
              <a:rPr lang="fr-BE" dirty="0">
                <a:solidFill>
                  <a:srgbClr val="0070C0"/>
                </a:solidFill>
              </a:rPr>
              <a:t>2.2.4.</a:t>
            </a:r>
          </a:p>
        </p:txBody>
      </p:sp>
      <p:sp>
        <p:nvSpPr>
          <p:cNvPr id="10" name="ZoneTexte 9">
            <a:extLst>
              <a:ext uri="{FF2B5EF4-FFF2-40B4-BE49-F238E27FC236}">
                <a16:creationId xmlns:a16="http://schemas.microsoft.com/office/drawing/2014/main" id="{9B69CFC2-AD08-41B6-A2DC-25A31E59EEC7}"/>
              </a:ext>
            </a:extLst>
          </p:cNvPr>
          <p:cNvSpPr txBox="1"/>
          <p:nvPr/>
        </p:nvSpPr>
        <p:spPr>
          <a:xfrm>
            <a:off x="227542" y="5142065"/>
            <a:ext cx="2190750" cy="646331"/>
          </a:xfrm>
          <a:prstGeom prst="rect">
            <a:avLst/>
          </a:prstGeom>
          <a:solidFill>
            <a:srgbClr val="0070C0"/>
          </a:solidFill>
        </p:spPr>
        <p:txBody>
          <a:bodyPr wrap="square" rtlCol="0">
            <a:spAutoFit/>
          </a:bodyPr>
          <a:lstStyle/>
          <a:p>
            <a:r>
              <a:rPr lang="fr-BE" dirty="0" err="1">
                <a:solidFill>
                  <a:schemeClr val="bg1"/>
                </a:solidFill>
              </a:rPr>
              <a:t>Greening</a:t>
            </a:r>
            <a:r>
              <a:rPr lang="fr-BE" dirty="0"/>
              <a:t> </a:t>
            </a:r>
            <a:r>
              <a:rPr lang="fr-BE" dirty="0">
                <a:solidFill>
                  <a:schemeClr val="bg1"/>
                </a:solidFill>
              </a:rPr>
              <a:t>National Budgets</a:t>
            </a:r>
          </a:p>
        </p:txBody>
      </p:sp>
      <p:sp>
        <p:nvSpPr>
          <p:cNvPr id="11" name="ZoneTexte 10">
            <a:extLst>
              <a:ext uri="{FF2B5EF4-FFF2-40B4-BE49-F238E27FC236}">
                <a16:creationId xmlns:a16="http://schemas.microsoft.com/office/drawing/2014/main" id="{6D8EB24B-55B3-4BE1-9443-4BA37BE74F36}"/>
              </a:ext>
            </a:extLst>
          </p:cNvPr>
          <p:cNvSpPr txBox="1"/>
          <p:nvPr/>
        </p:nvSpPr>
        <p:spPr>
          <a:xfrm>
            <a:off x="9596437" y="5134061"/>
            <a:ext cx="2390775" cy="646331"/>
          </a:xfrm>
          <a:prstGeom prst="rect">
            <a:avLst/>
          </a:prstGeom>
          <a:solidFill>
            <a:srgbClr val="0070C0"/>
          </a:solidFill>
        </p:spPr>
        <p:txBody>
          <a:bodyPr wrap="square" rtlCol="0">
            <a:spAutoFit/>
          </a:bodyPr>
          <a:lstStyle/>
          <a:p>
            <a:r>
              <a:rPr lang="en-US" i="1" dirty="0">
                <a:solidFill>
                  <a:schemeClr val="bg1"/>
                </a:solidFill>
              </a:rPr>
              <a:t>Activating </a:t>
            </a:r>
            <a:r>
              <a:rPr lang="en-US" b="1" i="1" dirty="0">
                <a:solidFill>
                  <a:schemeClr val="bg1"/>
                </a:solidFill>
              </a:rPr>
              <a:t>education and training</a:t>
            </a:r>
            <a:endParaRPr lang="fr-BE" dirty="0">
              <a:solidFill>
                <a:schemeClr val="bg1"/>
              </a:solidFill>
            </a:endParaRPr>
          </a:p>
        </p:txBody>
      </p:sp>
      <p:sp>
        <p:nvSpPr>
          <p:cNvPr id="12" name="ZoneTexte 11">
            <a:extLst>
              <a:ext uri="{FF2B5EF4-FFF2-40B4-BE49-F238E27FC236}">
                <a16:creationId xmlns:a16="http://schemas.microsoft.com/office/drawing/2014/main" id="{B65E4813-3726-480C-B1C9-25A4BF80F8B0}"/>
              </a:ext>
            </a:extLst>
          </p:cNvPr>
          <p:cNvSpPr txBox="1"/>
          <p:nvPr/>
        </p:nvSpPr>
        <p:spPr>
          <a:xfrm>
            <a:off x="8282153" y="6123543"/>
            <a:ext cx="515007" cy="461665"/>
          </a:xfrm>
          <a:prstGeom prst="rect">
            <a:avLst/>
          </a:prstGeom>
          <a:noFill/>
        </p:spPr>
        <p:txBody>
          <a:bodyPr wrap="square" rtlCol="0">
            <a:spAutoFit/>
          </a:bodyPr>
          <a:lstStyle/>
          <a:p>
            <a:r>
              <a:rPr lang="fr-BE" sz="2400" b="1" dirty="0"/>
              <a:t>4</a:t>
            </a:r>
          </a:p>
        </p:txBody>
      </p:sp>
      <p:sp>
        <p:nvSpPr>
          <p:cNvPr id="14" name="ZoneTexte 13">
            <a:extLst>
              <a:ext uri="{FF2B5EF4-FFF2-40B4-BE49-F238E27FC236}">
                <a16:creationId xmlns:a16="http://schemas.microsoft.com/office/drawing/2014/main" id="{2923F1B7-ED10-44DB-BA21-2C604598C6B2}"/>
              </a:ext>
            </a:extLst>
          </p:cNvPr>
          <p:cNvSpPr txBox="1"/>
          <p:nvPr/>
        </p:nvSpPr>
        <p:spPr>
          <a:xfrm>
            <a:off x="8681546" y="6499913"/>
            <a:ext cx="2390774" cy="369332"/>
          </a:xfrm>
          <a:prstGeom prst="rect">
            <a:avLst/>
          </a:prstGeom>
          <a:noFill/>
        </p:spPr>
        <p:txBody>
          <a:bodyPr wrap="square" rtlCol="0">
            <a:spAutoFit/>
          </a:bodyPr>
          <a:lstStyle/>
          <a:p>
            <a:r>
              <a:rPr lang="fr-BE" b="1" dirty="0"/>
              <a:t>A time to </a:t>
            </a:r>
            <a:r>
              <a:rPr lang="fr-BE" b="1" dirty="0" err="1"/>
              <a:t>act</a:t>
            </a:r>
            <a:r>
              <a:rPr lang="fr-BE" b="1" dirty="0"/>
              <a:t> - </a:t>
            </a:r>
            <a:r>
              <a:rPr lang="fr-BE" b="1" dirty="0" err="1"/>
              <a:t>together</a:t>
            </a:r>
            <a:endParaRPr lang="fr-BE" b="1" dirty="0"/>
          </a:p>
        </p:txBody>
      </p:sp>
      <p:sp>
        <p:nvSpPr>
          <p:cNvPr id="15" name="ZoneTexte 14">
            <a:extLst>
              <a:ext uri="{FF2B5EF4-FFF2-40B4-BE49-F238E27FC236}">
                <a16:creationId xmlns:a16="http://schemas.microsoft.com/office/drawing/2014/main" id="{2504582C-0686-46AD-B05A-B5C7245D7A4B}"/>
              </a:ext>
            </a:extLst>
          </p:cNvPr>
          <p:cNvSpPr txBox="1"/>
          <p:nvPr/>
        </p:nvSpPr>
        <p:spPr>
          <a:xfrm>
            <a:off x="1765739" y="6031210"/>
            <a:ext cx="515007" cy="461665"/>
          </a:xfrm>
          <a:prstGeom prst="rect">
            <a:avLst/>
          </a:prstGeom>
          <a:noFill/>
        </p:spPr>
        <p:txBody>
          <a:bodyPr wrap="square" rtlCol="0">
            <a:spAutoFit/>
          </a:bodyPr>
          <a:lstStyle/>
          <a:p>
            <a:r>
              <a:rPr lang="fr-BE" sz="2400" b="1" dirty="0"/>
              <a:t>3</a:t>
            </a:r>
          </a:p>
        </p:txBody>
      </p:sp>
      <p:sp>
        <p:nvSpPr>
          <p:cNvPr id="17" name="ZoneTexte 16">
            <a:extLst>
              <a:ext uri="{FF2B5EF4-FFF2-40B4-BE49-F238E27FC236}">
                <a16:creationId xmlns:a16="http://schemas.microsoft.com/office/drawing/2014/main" id="{2B2D42BF-B8E5-4B55-9137-7E7A66EE9F63}"/>
              </a:ext>
            </a:extLst>
          </p:cNvPr>
          <p:cNvSpPr txBox="1"/>
          <p:nvPr/>
        </p:nvSpPr>
        <p:spPr>
          <a:xfrm>
            <a:off x="718629" y="539512"/>
            <a:ext cx="3085519" cy="738664"/>
          </a:xfrm>
          <a:prstGeom prst="rect">
            <a:avLst/>
          </a:prstGeom>
          <a:noFill/>
        </p:spPr>
        <p:txBody>
          <a:bodyPr wrap="square" rtlCol="0">
            <a:spAutoFit/>
          </a:bodyPr>
          <a:lstStyle/>
          <a:p>
            <a:r>
              <a:rPr lang="en-US" sz="2400" b="1" dirty="0"/>
              <a:t>2.1.</a:t>
            </a:r>
            <a:r>
              <a:rPr lang="en-US" b="1" dirty="0"/>
              <a:t> Designing a set of deeply transformative policies </a:t>
            </a:r>
            <a:endParaRPr lang="fr-BE" b="1" dirty="0"/>
          </a:p>
        </p:txBody>
      </p:sp>
      <p:sp>
        <p:nvSpPr>
          <p:cNvPr id="18" name="ZoneTexte 17">
            <a:extLst>
              <a:ext uri="{FF2B5EF4-FFF2-40B4-BE49-F238E27FC236}">
                <a16:creationId xmlns:a16="http://schemas.microsoft.com/office/drawing/2014/main" id="{5CB7AF0D-0C81-45C0-BE54-6219375D52A5}"/>
              </a:ext>
            </a:extLst>
          </p:cNvPr>
          <p:cNvSpPr txBox="1"/>
          <p:nvPr/>
        </p:nvSpPr>
        <p:spPr>
          <a:xfrm>
            <a:off x="3995808" y="-96540"/>
            <a:ext cx="3760470" cy="738664"/>
          </a:xfrm>
          <a:prstGeom prst="rect">
            <a:avLst/>
          </a:prstGeom>
          <a:noFill/>
        </p:spPr>
        <p:txBody>
          <a:bodyPr wrap="square" rtlCol="0">
            <a:spAutoFit/>
          </a:bodyPr>
          <a:lstStyle/>
          <a:p>
            <a:r>
              <a:rPr lang="en-US" sz="2400" b="1" dirty="0"/>
              <a:t>1.</a:t>
            </a:r>
            <a:r>
              <a:rPr lang="en-US" b="1" dirty="0"/>
              <a:t> TURNING AN URGENT CHALLENGE </a:t>
            </a:r>
          </a:p>
          <a:p>
            <a:r>
              <a:rPr lang="en-US" b="1" dirty="0"/>
              <a:t>INTO A UNIQUE OPPORTUNITY </a:t>
            </a:r>
            <a:endParaRPr lang="fr-BE" b="1" dirty="0"/>
          </a:p>
        </p:txBody>
      </p:sp>
      <p:sp>
        <p:nvSpPr>
          <p:cNvPr id="19" name="ZoneTexte 18">
            <a:extLst>
              <a:ext uri="{FF2B5EF4-FFF2-40B4-BE49-F238E27FC236}">
                <a16:creationId xmlns:a16="http://schemas.microsoft.com/office/drawing/2014/main" id="{673CD4CE-3C2D-4D06-B516-C401819F9A26}"/>
              </a:ext>
            </a:extLst>
          </p:cNvPr>
          <p:cNvSpPr txBox="1"/>
          <p:nvPr/>
        </p:nvSpPr>
        <p:spPr>
          <a:xfrm>
            <a:off x="4789170" y="1047343"/>
            <a:ext cx="445770" cy="461665"/>
          </a:xfrm>
          <a:prstGeom prst="rect">
            <a:avLst/>
          </a:prstGeom>
          <a:noFill/>
        </p:spPr>
        <p:txBody>
          <a:bodyPr wrap="square" rtlCol="0">
            <a:spAutoFit/>
          </a:bodyPr>
          <a:lstStyle/>
          <a:p>
            <a:r>
              <a:rPr lang="fr-BE" sz="2400" b="1" dirty="0"/>
              <a:t>2.</a:t>
            </a:r>
          </a:p>
        </p:txBody>
      </p:sp>
      <p:sp>
        <p:nvSpPr>
          <p:cNvPr id="20" name="ZoneTexte 19">
            <a:extLst>
              <a:ext uri="{FF2B5EF4-FFF2-40B4-BE49-F238E27FC236}">
                <a16:creationId xmlns:a16="http://schemas.microsoft.com/office/drawing/2014/main" id="{4DA13BC2-0F96-4DBA-983E-5F8BAFD0E702}"/>
              </a:ext>
            </a:extLst>
          </p:cNvPr>
          <p:cNvSpPr txBox="1"/>
          <p:nvPr/>
        </p:nvSpPr>
        <p:spPr>
          <a:xfrm>
            <a:off x="4246736" y="6051133"/>
            <a:ext cx="3613922" cy="738664"/>
          </a:xfrm>
          <a:prstGeom prst="rect">
            <a:avLst/>
          </a:prstGeom>
          <a:noFill/>
        </p:spPr>
        <p:txBody>
          <a:bodyPr wrap="square" rtlCol="0">
            <a:spAutoFit/>
          </a:bodyPr>
          <a:lstStyle/>
          <a:p>
            <a:r>
              <a:rPr lang="en-US" sz="2400" b="1" dirty="0"/>
              <a:t>2.2. </a:t>
            </a:r>
            <a:r>
              <a:rPr lang="en-US" b="1" dirty="0"/>
              <a:t>Mainstreaming sustainability in all EU policies </a:t>
            </a:r>
            <a:endParaRPr lang="fr-BE" b="1" dirty="0"/>
          </a:p>
        </p:txBody>
      </p:sp>
      <p:sp>
        <p:nvSpPr>
          <p:cNvPr id="21" name="ZoneTexte 20">
            <a:extLst>
              <a:ext uri="{FF2B5EF4-FFF2-40B4-BE49-F238E27FC236}">
                <a16:creationId xmlns:a16="http://schemas.microsoft.com/office/drawing/2014/main" id="{566FB1F6-A3CC-4F4E-8BB4-AC1503BF9A26}"/>
              </a:ext>
            </a:extLst>
          </p:cNvPr>
          <p:cNvSpPr txBox="1"/>
          <p:nvPr/>
        </p:nvSpPr>
        <p:spPr>
          <a:xfrm>
            <a:off x="838200" y="1388725"/>
            <a:ext cx="828675" cy="369332"/>
          </a:xfrm>
          <a:prstGeom prst="rect">
            <a:avLst/>
          </a:prstGeom>
          <a:noFill/>
        </p:spPr>
        <p:txBody>
          <a:bodyPr wrap="square" rtlCol="0">
            <a:spAutoFit/>
          </a:bodyPr>
          <a:lstStyle/>
          <a:p>
            <a:r>
              <a:rPr lang="fr-BE" dirty="0">
                <a:solidFill>
                  <a:srgbClr val="00B050"/>
                </a:solidFill>
              </a:rPr>
              <a:t>2.1.1.</a:t>
            </a:r>
          </a:p>
        </p:txBody>
      </p:sp>
      <p:sp>
        <p:nvSpPr>
          <p:cNvPr id="22" name="ZoneTexte 21">
            <a:extLst>
              <a:ext uri="{FF2B5EF4-FFF2-40B4-BE49-F238E27FC236}">
                <a16:creationId xmlns:a16="http://schemas.microsoft.com/office/drawing/2014/main" id="{E8ADEDC1-DF20-479E-8221-AF4B5595B4EA}"/>
              </a:ext>
            </a:extLst>
          </p:cNvPr>
          <p:cNvSpPr txBox="1"/>
          <p:nvPr/>
        </p:nvSpPr>
        <p:spPr>
          <a:xfrm>
            <a:off x="452241" y="3398669"/>
            <a:ext cx="828675" cy="369332"/>
          </a:xfrm>
          <a:prstGeom prst="rect">
            <a:avLst/>
          </a:prstGeom>
          <a:noFill/>
        </p:spPr>
        <p:txBody>
          <a:bodyPr wrap="square" rtlCol="0">
            <a:spAutoFit/>
          </a:bodyPr>
          <a:lstStyle/>
          <a:p>
            <a:r>
              <a:rPr lang="fr-BE" dirty="0">
                <a:solidFill>
                  <a:srgbClr val="00B050"/>
                </a:solidFill>
              </a:rPr>
              <a:t>2.1.3.</a:t>
            </a:r>
          </a:p>
        </p:txBody>
      </p:sp>
      <p:sp>
        <p:nvSpPr>
          <p:cNvPr id="23" name="ZoneTexte 22">
            <a:extLst>
              <a:ext uri="{FF2B5EF4-FFF2-40B4-BE49-F238E27FC236}">
                <a16:creationId xmlns:a16="http://schemas.microsoft.com/office/drawing/2014/main" id="{81C70B8B-D232-454C-8DDC-2BC0F7F0956D}"/>
              </a:ext>
            </a:extLst>
          </p:cNvPr>
          <p:cNvSpPr txBox="1"/>
          <p:nvPr/>
        </p:nvSpPr>
        <p:spPr>
          <a:xfrm>
            <a:off x="594359" y="2453905"/>
            <a:ext cx="828675" cy="369332"/>
          </a:xfrm>
          <a:prstGeom prst="rect">
            <a:avLst/>
          </a:prstGeom>
          <a:noFill/>
        </p:spPr>
        <p:txBody>
          <a:bodyPr wrap="square" rtlCol="0">
            <a:spAutoFit/>
          </a:bodyPr>
          <a:lstStyle/>
          <a:p>
            <a:r>
              <a:rPr lang="fr-BE" dirty="0">
                <a:solidFill>
                  <a:srgbClr val="00B050"/>
                </a:solidFill>
              </a:rPr>
              <a:t>2.1.2</a:t>
            </a:r>
            <a:r>
              <a:rPr lang="fr-BE" dirty="0"/>
              <a:t>.</a:t>
            </a:r>
          </a:p>
        </p:txBody>
      </p:sp>
      <p:sp>
        <p:nvSpPr>
          <p:cNvPr id="24" name="ZoneTexte 23">
            <a:extLst>
              <a:ext uri="{FF2B5EF4-FFF2-40B4-BE49-F238E27FC236}">
                <a16:creationId xmlns:a16="http://schemas.microsoft.com/office/drawing/2014/main" id="{4CE1F9B2-9B2A-4D8B-8B29-098B5CD18DC9}"/>
              </a:ext>
            </a:extLst>
          </p:cNvPr>
          <p:cNvSpPr txBox="1"/>
          <p:nvPr/>
        </p:nvSpPr>
        <p:spPr>
          <a:xfrm>
            <a:off x="1051560" y="4325118"/>
            <a:ext cx="828675" cy="369332"/>
          </a:xfrm>
          <a:prstGeom prst="rect">
            <a:avLst/>
          </a:prstGeom>
          <a:noFill/>
        </p:spPr>
        <p:txBody>
          <a:bodyPr wrap="square" rtlCol="0">
            <a:spAutoFit/>
          </a:bodyPr>
          <a:lstStyle/>
          <a:p>
            <a:r>
              <a:rPr lang="fr-BE" dirty="0">
                <a:solidFill>
                  <a:srgbClr val="00B050"/>
                </a:solidFill>
              </a:rPr>
              <a:t>2.1.4.</a:t>
            </a:r>
          </a:p>
        </p:txBody>
      </p:sp>
      <p:sp>
        <p:nvSpPr>
          <p:cNvPr id="25" name="ZoneTexte 24">
            <a:extLst>
              <a:ext uri="{FF2B5EF4-FFF2-40B4-BE49-F238E27FC236}">
                <a16:creationId xmlns:a16="http://schemas.microsoft.com/office/drawing/2014/main" id="{F2932E22-43C4-42A3-81EC-4822AF58DED0}"/>
              </a:ext>
            </a:extLst>
          </p:cNvPr>
          <p:cNvSpPr txBox="1"/>
          <p:nvPr/>
        </p:nvSpPr>
        <p:spPr>
          <a:xfrm>
            <a:off x="10409769" y="1313008"/>
            <a:ext cx="828675" cy="369332"/>
          </a:xfrm>
          <a:prstGeom prst="rect">
            <a:avLst/>
          </a:prstGeom>
          <a:noFill/>
        </p:spPr>
        <p:txBody>
          <a:bodyPr wrap="square" rtlCol="0">
            <a:spAutoFit/>
          </a:bodyPr>
          <a:lstStyle/>
          <a:p>
            <a:r>
              <a:rPr lang="fr-BE" dirty="0">
                <a:solidFill>
                  <a:srgbClr val="00B050"/>
                </a:solidFill>
              </a:rPr>
              <a:t>2.1.8.</a:t>
            </a:r>
          </a:p>
        </p:txBody>
      </p:sp>
      <p:sp>
        <p:nvSpPr>
          <p:cNvPr id="26" name="ZoneTexte 25">
            <a:extLst>
              <a:ext uri="{FF2B5EF4-FFF2-40B4-BE49-F238E27FC236}">
                <a16:creationId xmlns:a16="http://schemas.microsoft.com/office/drawing/2014/main" id="{57ECF3DF-F267-4EB9-87B5-E41B59B671AB}"/>
              </a:ext>
            </a:extLst>
          </p:cNvPr>
          <p:cNvSpPr txBox="1"/>
          <p:nvPr/>
        </p:nvSpPr>
        <p:spPr>
          <a:xfrm>
            <a:off x="10867921" y="2410209"/>
            <a:ext cx="828675" cy="369332"/>
          </a:xfrm>
          <a:prstGeom prst="rect">
            <a:avLst/>
          </a:prstGeom>
          <a:noFill/>
        </p:spPr>
        <p:txBody>
          <a:bodyPr wrap="square" rtlCol="0">
            <a:spAutoFit/>
          </a:bodyPr>
          <a:lstStyle/>
          <a:p>
            <a:r>
              <a:rPr lang="fr-BE" dirty="0">
                <a:solidFill>
                  <a:srgbClr val="00B050"/>
                </a:solidFill>
              </a:rPr>
              <a:t>2.1.7.</a:t>
            </a:r>
          </a:p>
        </p:txBody>
      </p:sp>
      <p:sp>
        <p:nvSpPr>
          <p:cNvPr id="27" name="ZoneTexte 26">
            <a:extLst>
              <a:ext uri="{FF2B5EF4-FFF2-40B4-BE49-F238E27FC236}">
                <a16:creationId xmlns:a16="http://schemas.microsoft.com/office/drawing/2014/main" id="{52EF4C2E-8673-4A83-82A0-A24B35B0AEAD}"/>
              </a:ext>
            </a:extLst>
          </p:cNvPr>
          <p:cNvSpPr txBox="1"/>
          <p:nvPr/>
        </p:nvSpPr>
        <p:spPr>
          <a:xfrm>
            <a:off x="10897241" y="3366440"/>
            <a:ext cx="828675" cy="369332"/>
          </a:xfrm>
          <a:prstGeom prst="rect">
            <a:avLst/>
          </a:prstGeom>
          <a:noFill/>
        </p:spPr>
        <p:txBody>
          <a:bodyPr wrap="square" rtlCol="0">
            <a:spAutoFit/>
          </a:bodyPr>
          <a:lstStyle/>
          <a:p>
            <a:r>
              <a:rPr lang="fr-BE" dirty="0">
                <a:solidFill>
                  <a:srgbClr val="00B050"/>
                </a:solidFill>
              </a:rPr>
              <a:t>2.1.6.</a:t>
            </a:r>
          </a:p>
        </p:txBody>
      </p:sp>
      <p:sp>
        <p:nvSpPr>
          <p:cNvPr id="28" name="ZoneTexte 27">
            <a:extLst>
              <a:ext uri="{FF2B5EF4-FFF2-40B4-BE49-F238E27FC236}">
                <a16:creationId xmlns:a16="http://schemas.microsoft.com/office/drawing/2014/main" id="{B2036D0D-D842-4E4C-81B4-A0E06438378F}"/>
              </a:ext>
            </a:extLst>
          </p:cNvPr>
          <p:cNvSpPr txBox="1"/>
          <p:nvPr/>
        </p:nvSpPr>
        <p:spPr>
          <a:xfrm>
            <a:off x="10243645" y="4321084"/>
            <a:ext cx="828675" cy="369332"/>
          </a:xfrm>
          <a:prstGeom prst="rect">
            <a:avLst/>
          </a:prstGeom>
          <a:noFill/>
        </p:spPr>
        <p:txBody>
          <a:bodyPr wrap="square" rtlCol="0">
            <a:spAutoFit/>
          </a:bodyPr>
          <a:lstStyle/>
          <a:p>
            <a:r>
              <a:rPr lang="fr-BE" dirty="0">
                <a:solidFill>
                  <a:srgbClr val="00B050"/>
                </a:solidFill>
              </a:rPr>
              <a:t>2.1.5.</a:t>
            </a:r>
          </a:p>
        </p:txBody>
      </p:sp>
      <p:sp>
        <p:nvSpPr>
          <p:cNvPr id="3" name="ZoneTexte 2">
            <a:extLst>
              <a:ext uri="{FF2B5EF4-FFF2-40B4-BE49-F238E27FC236}">
                <a16:creationId xmlns:a16="http://schemas.microsoft.com/office/drawing/2014/main" id="{57108211-D16A-4841-9E12-3306021C3EEA}"/>
              </a:ext>
            </a:extLst>
          </p:cNvPr>
          <p:cNvSpPr txBox="1"/>
          <p:nvPr/>
        </p:nvSpPr>
        <p:spPr>
          <a:xfrm>
            <a:off x="6324340" y="5554613"/>
            <a:ext cx="3072635" cy="646331"/>
          </a:xfrm>
          <a:prstGeom prst="rect">
            <a:avLst/>
          </a:prstGeom>
          <a:noFill/>
        </p:spPr>
        <p:txBody>
          <a:bodyPr wrap="square" rtlCol="0">
            <a:spAutoFit/>
          </a:bodyPr>
          <a:lstStyle/>
          <a:p>
            <a:r>
              <a:rPr lang="fr-BE" dirty="0">
                <a:solidFill>
                  <a:schemeClr val="bg1"/>
                </a:solidFill>
              </a:rPr>
              <a:t>A green </a:t>
            </a:r>
            <a:r>
              <a:rPr lang="fr-BE" dirty="0" err="1">
                <a:solidFill>
                  <a:schemeClr val="bg1"/>
                </a:solidFill>
              </a:rPr>
              <a:t>oath</a:t>
            </a:r>
            <a:r>
              <a:rPr lang="fr-BE" dirty="0">
                <a:solidFill>
                  <a:schemeClr val="bg1"/>
                </a:solidFill>
              </a:rPr>
              <a:t>: ‘do no </a:t>
            </a:r>
            <a:r>
              <a:rPr lang="fr-BE" dirty="0" err="1">
                <a:solidFill>
                  <a:schemeClr val="bg1"/>
                </a:solidFill>
              </a:rPr>
              <a:t>harm</a:t>
            </a:r>
            <a:r>
              <a:rPr lang="fr-BE" dirty="0">
                <a:solidFill>
                  <a:schemeClr val="bg1"/>
                </a:solidFill>
              </a:rPr>
              <a:t>’</a:t>
            </a:r>
          </a:p>
          <a:p>
            <a:r>
              <a:rPr lang="fr-BE" dirty="0"/>
              <a:t>’</a:t>
            </a:r>
          </a:p>
        </p:txBody>
      </p:sp>
    </p:spTree>
    <p:extLst>
      <p:ext uri="{BB962C8B-B14F-4D97-AF65-F5344CB8AC3E}">
        <p14:creationId xmlns:p14="http://schemas.microsoft.com/office/powerpoint/2010/main" val="414399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p:txBody>
          <a:bodyPr/>
          <a:lstStyle/>
          <a:p>
            <a:r>
              <a:rPr lang="fr-BE" b="1" dirty="0">
                <a:solidFill>
                  <a:srgbClr val="C00000"/>
                </a:solidFill>
              </a:rPr>
              <a:t>3. THE EU AS A GLOBAL LEADER </a:t>
            </a:r>
          </a:p>
        </p:txBody>
      </p:sp>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p:txBody>
          <a:bodyPr>
            <a:normAutofit fontScale="92500" lnSpcReduction="10000"/>
          </a:bodyPr>
          <a:lstStyle/>
          <a:p>
            <a:r>
              <a:rPr lang="en-US" b="1" dirty="0"/>
              <a:t>The global challenges of climate change and environmental degradation require a global response. </a:t>
            </a:r>
            <a:r>
              <a:rPr lang="en-US" sz="3000" b="1" dirty="0">
                <a:solidFill>
                  <a:srgbClr val="C00000"/>
                </a:solidFill>
              </a:rPr>
              <a:t>The EU will continue to promote and implement ambitious environment, climate and energy policies across the world</a:t>
            </a:r>
            <a:r>
              <a:rPr lang="en-US" dirty="0"/>
              <a:t>. It will develop a stronger ‘green deal diplomacy’ focused on convincing and supporting others to take on their share of promoting more sustainable development. By setting a credible example, and following-up with diplomacy, trade policy, development support and other external policies, the EU can be an effective advocate. The Commission and the High Representative will work closely with Member States to </a:t>
            </a:r>
            <a:r>
              <a:rPr lang="en-US" dirty="0" err="1"/>
              <a:t>mobilise</a:t>
            </a:r>
            <a:r>
              <a:rPr lang="en-US" dirty="0"/>
              <a:t> all diplomatic channels both bilateral and multilateral – including the United Nations, the G7, G20, the World Trade Organization and other relevant international fora. </a:t>
            </a:r>
            <a:endParaRPr lang="fr-BE" dirty="0"/>
          </a:p>
        </p:txBody>
      </p:sp>
    </p:spTree>
    <p:extLst>
      <p:ext uri="{BB962C8B-B14F-4D97-AF65-F5344CB8AC3E}">
        <p14:creationId xmlns:p14="http://schemas.microsoft.com/office/powerpoint/2010/main" val="3714504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p:txBody>
          <a:bodyPr>
            <a:normAutofit/>
          </a:bodyPr>
          <a:lstStyle/>
          <a:p>
            <a:r>
              <a:rPr lang="en-US" b="1" dirty="0">
                <a:solidFill>
                  <a:srgbClr val="C00000"/>
                </a:solidFill>
              </a:rPr>
              <a:t>4. TIME TO ACT - TOGETHER: A EUROPEAN CLIMATE PACT </a:t>
            </a:r>
            <a:endParaRPr lang="fr-BE" dirty="0">
              <a:solidFill>
                <a:srgbClr val="C00000"/>
              </a:solidFill>
            </a:endParaRPr>
          </a:p>
        </p:txBody>
      </p:sp>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p:txBody>
          <a:bodyPr/>
          <a:lstStyle/>
          <a:p>
            <a:r>
              <a:rPr lang="en-US" b="1" dirty="0">
                <a:solidFill>
                  <a:srgbClr val="C00000"/>
                </a:solidFill>
              </a:rPr>
              <a:t>The involvement and commitment of the public and of all stakeholders is crucial to the success of the European Green Deal. </a:t>
            </a:r>
            <a:r>
              <a:rPr lang="en-US" dirty="0"/>
              <a:t>Recent political events show that game-changing policies only work if citizens are fully involved in designing them. People are concerned about jobs, heating their homes and making ends meet, and EU institutions should engage with them if the Green Deal is to succeed and deliver lasting change. </a:t>
            </a:r>
            <a:r>
              <a:rPr lang="en-US" b="1" dirty="0">
                <a:solidFill>
                  <a:srgbClr val="C00000"/>
                </a:solidFill>
              </a:rPr>
              <a:t>Citizens are and should remain a driving force of the transition. </a:t>
            </a:r>
            <a:endParaRPr lang="fr-BE" b="1" dirty="0">
              <a:solidFill>
                <a:srgbClr val="C00000"/>
              </a:solidFill>
            </a:endParaRPr>
          </a:p>
        </p:txBody>
      </p:sp>
    </p:spTree>
    <p:extLst>
      <p:ext uri="{BB962C8B-B14F-4D97-AF65-F5344CB8AC3E}">
        <p14:creationId xmlns:p14="http://schemas.microsoft.com/office/powerpoint/2010/main" val="3847090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p:txBody>
          <a:bodyPr/>
          <a:lstStyle/>
          <a:p>
            <a:r>
              <a:rPr lang="fr-BE" dirty="0"/>
              <a:t>Final </a:t>
            </a:r>
            <a:r>
              <a:rPr lang="fr-BE" dirty="0" err="1"/>
              <a:t>paragraphs</a:t>
            </a:r>
            <a:endParaRPr lang="fr-BE" dirty="0"/>
          </a:p>
        </p:txBody>
      </p:sp>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p:txBody>
          <a:bodyPr>
            <a:normAutofit lnSpcReduction="10000"/>
          </a:bodyPr>
          <a:lstStyle/>
          <a:p>
            <a:r>
              <a:rPr lang="en-US" sz="3600" b="1" dirty="0">
                <a:solidFill>
                  <a:srgbClr val="C00000"/>
                </a:solidFill>
              </a:rPr>
              <a:t>The European Green Deal launches </a:t>
            </a:r>
            <a:r>
              <a:rPr lang="en-US" sz="4400" b="1" dirty="0">
                <a:solidFill>
                  <a:srgbClr val="C00000"/>
                </a:solidFill>
              </a:rPr>
              <a:t>a new growth strategy for the EU</a:t>
            </a:r>
            <a:r>
              <a:rPr lang="en-US" sz="3600" b="1" dirty="0"/>
              <a:t>. It supports the </a:t>
            </a:r>
            <a:r>
              <a:rPr lang="en-US" sz="3600" b="1" dirty="0">
                <a:solidFill>
                  <a:srgbClr val="C00000"/>
                </a:solidFill>
              </a:rPr>
              <a:t>transition of the EU to a fair and prosperous society</a:t>
            </a:r>
            <a:r>
              <a:rPr lang="en-US" sz="3600" b="1" dirty="0"/>
              <a:t> that responds to the challenges posed by climate change and environmental degradation, </a:t>
            </a:r>
            <a:r>
              <a:rPr lang="en-US" sz="3600" b="1" dirty="0">
                <a:solidFill>
                  <a:srgbClr val="C00000"/>
                </a:solidFill>
              </a:rPr>
              <a:t>improving the quality of life of current and future generations</a:t>
            </a:r>
            <a:r>
              <a:rPr lang="en-US" sz="3600" b="1" dirty="0"/>
              <a:t>. </a:t>
            </a:r>
          </a:p>
          <a:p>
            <a:r>
              <a:rPr lang="en-US" dirty="0"/>
              <a:t>The Commission invites the European Parliament and the European Council to endorse the European Green Deal and to give their full weight to the measures it contains. </a:t>
            </a:r>
            <a:endParaRPr lang="fr-BE" dirty="0"/>
          </a:p>
        </p:txBody>
      </p:sp>
    </p:spTree>
    <p:extLst>
      <p:ext uri="{BB962C8B-B14F-4D97-AF65-F5344CB8AC3E}">
        <p14:creationId xmlns:p14="http://schemas.microsoft.com/office/powerpoint/2010/main" val="3976948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788231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a:xfrm>
            <a:off x="838200" y="365126"/>
            <a:ext cx="10515600" cy="838642"/>
          </a:xfrm>
        </p:spPr>
        <p:txBody>
          <a:bodyPr/>
          <a:lstStyle/>
          <a:p>
            <a:r>
              <a:rPr lang="fr-BE" dirty="0"/>
              <a:t>EU GD, the </a:t>
            </a:r>
            <a:r>
              <a:rPr lang="fr-BE" dirty="0" err="1"/>
              <a:t>reaction</a:t>
            </a:r>
            <a:r>
              <a:rPr lang="fr-BE" dirty="0"/>
              <a:t> </a:t>
            </a:r>
            <a:r>
              <a:rPr lang="fr-BE" dirty="0" err="1"/>
              <a:t>from</a:t>
            </a:r>
            <a:r>
              <a:rPr lang="fr-BE" dirty="0"/>
              <a:t> </a:t>
            </a:r>
            <a:r>
              <a:rPr lang="fr-BE" dirty="0" err="1"/>
              <a:t>CoR</a:t>
            </a:r>
            <a:r>
              <a:rPr lang="fr-BE" dirty="0"/>
              <a:t> on 11/12/20</a:t>
            </a:r>
          </a:p>
        </p:txBody>
      </p:sp>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a:xfrm>
            <a:off x="838200" y="1253330"/>
            <a:ext cx="10515600" cy="5321089"/>
          </a:xfrm>
        </p:spPr>
        <p:txBody>
          <a:bodyPr>
            <a:normAutofit fontScale="92500" lnSpcReduction="10000"/>
          </a:bodyPr>
          <a:lstStyle/>
          <a:p>
            <a:r>
              <a:rPr lang="en-US" b="1" dirty="0"/>
              <a:t>The first guiding principle:</a:t>
            </a:r>
            <a:br>
              <a:rPr lang="en-US" b="1" dirty="0"/>
            </a:br>
            <a:r>
              <a:rPr lang="en-US" b="1" dirty="0"/>
              <a:t>the transformative pathways for people - planet - prosperity </a:t>
            </a:r>
            <a:r>
              <a:rPr lang="en-US" b="1" dirty="0">
                <a:solidFill>
                  <a:srgbClr val="C00000"/>
                </a:solidFill>
              </a:rPr>
              <a:t>go beyond a ‘Green Deal’ mantra</a:t>
            </a:r>
            <a:r>
              <a:rPr lang="en-US" b="1" dirty="0"/>
              <a:t> and represent, in our view, the greatest opportunity for Europe’s economic and social well-being, climate and ecosystem resilience, as well as Europe’s political stability. </a:t>
            </a:r>
          </a:p>
          <a:p>
            <a:r>
              <a:rPr lang="en-US" b="1" dirty="0"/>
              <a:t>The second key guiding principle:</a:t>
            </a:r>
            <a:br>
              <a:rPr lang="en-US" b="1" dirty="0"/>
            </a:br>
            <a:r>
              <a:rPr lang="en-US" b="1" dirty="0"/>
              <a:t>focus on </a:t>
            </a:r>
            <a:r>
              <a:rPr lang="en-US" b="1" dirty="0">
                <a:solidFill>
                  <a:srgbClr val="C00000"/>
                </a:solidFill>
              </a:rPr>
              <a:t>innovative and proven solutions over the next ten years </a:t>
            </a:r>
            <a:r>
              <a:rPr lang="en-US" b="1" dirty="0"/>
              <a:t>to ensure a rapid reduction of GHG emissions, biodiversity loss and social wellbeing. </a:t>
            </a:r>
          </a:p>
          <a:p>
            <a:r>
              <a:rPr lang="en-US" b="1" dirty="0"/>
              <a:t>The third essential guiding principle is </a:t>
            </a:r>
            <a:r>
              <a:rPr lang="en-US" b="1" dirty="0">
                <a:solidFill>
                  <a:srgbClr val="C00000"/>
                </a:solidFill>
              </a:rPr>
              <a:t>the human dimension</a:t>
            </a:r>
            <a:r>
              <a:rPr lang="en-US" b="1" dirty="0"/>
              <a:t>.</a:t>
            </a:r>
            <a:br>
              <a:rPr lang="en-US" b="1" dirty="0"/>
            </a:br>
            <a:r>
              <a:rPr lang="en-US" b="1" dirty="0"/>
              <a:t>We need a </a:t>
            </a:r>
            <a:r>
              <a:rPr lang="en-US" b="1" dirty="0">
                <a:solidFill>
                  <a:srgbClr val="C00000"/>
                </a:solidFill>
              </a:rPr>
              <a:t>robust ‘Just Transition</a:t>
            </a:r>
            <a:r>
              <a:rPr lang="en-US" b="1" dirty="0"/>
              <a:t>’ framework that enables Member States and industries to shift out of high carbon and non-regenerative economic activities. This will create a more cohesive socio-economic fabric that embraces people-planet-prosperity and </a:t>
            </a:r>
            <a:r>
              <a:rPr lang="en-US" b="1" dirty="0">
                <a:solidFill>
                  <a:srgbClr val="C00000"/>
                </a:solidFill>
              </a:rPr>
              <a:t>brings more citizens on the journey</a:t>
            </a:r>
          </a:p>
        </p:txBody>
      </p:sp>
    </p:spTree>
    <p:extLst>
      <p:ext uri="{BB962C8B-B14F-4D97-AF65-F5344CB8AC3E}">
        <p14:creationId xmlns:p14="http://schemas.microsoft.com/office/powerpoint/2010/main" val="13684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FC587-2949-44EF-B99F-89EC365D370B}"/>
              </a:ext>
            </a:extLst>
          </p:cNvPr>
          <p:cNvSpPr>
            <a:spLocks noGrp="1"/>
          </p:cNvSpPr>
          <p:nvPr>
            <p:ph type="title"/>
          </p:nvPr>
        </p:nvSpPr>
        <p:spPr/>
        <p:txBody>
          <a:bodyPr>
            <a:normAutofit/>
          </a:bodyPr>
          <a:lstStyle/>
          <a:p>
            <a:r>
              <a:rPr lang="fr-BE" sz="4800" b="1" dirty="0"/>
              <a:t>Club of Rome   VISION</a:t>
            </a:r>
          </a:p>
        </p:txBody>
      </p:sp>
      <p:sp>
        <p:nvSpPr>
          <p:cNvPr id="3" name="Espace réservé du contenu 2">
            <a:extLst>
              <a:ext uri="{FF2B5EF4-FFF2-40B4-BE49-F238E27FC236}">
                <a16:creationId xmlns:a16="http://schemas.microsoft.com/office/drawing/2014/main" id="{E7125F40-6EDD-4D53-8EB0-2B5C82D7C942}"/>
              </a:ext>
            </a:extLst>
          </p:cNvPr>
          <p:cNvSpPr>
            <a:spLocks noGrp="1"/>
          </p:cNvSpPr>
          <p:nvPr>
            <p:ph idx="1"/>
          </p:nvPr>
        </p:nvSpPr>
        <p:spPr/>
        <p:txBody>
          <a:bodyPr/>
          <a:lstStyle/>
          <a:p>
            <a:pPr marL="0" indent="0">
              <a:buNone/>
            </a:pPr>
            <a:r>
              <a:rPr lang="fr-BE" dirty="0"/>
              <a:t>• </a:t>
            </a:r>
            <a:r>
              <a:rPr lang="fr-BE" sz="3600" b="1" dirty="0">
                <a:solidFill>
                  <a:srgbClr val="C00000"/>
                </a:solidFill>
              </a:rPr>
              <a:t>« Emerge </a:t>
            </a:r>
            <a:r>
              <a:rPr lang="fr-BE" sz="3600" b="1" dirty="0" err="1">
                <a:solidFill>
                  <a:srgbClr val="C00000"/>
                </a:solidFill>
              </a:rPr>
              <a:t>from</a:t>
            </a:r>
            <a:r>
              <a:rPr lang="fr-BE" sz="3600" b="1" dirty="0">
                <a:solidFill>
                  <a:srgbClr val="C00000"/>
                </a:solidFill>
              </a:rPr>
              <a:t> emergency »</a:t>
            </a:r>
            <a:endParaRPr lang="fr-BE" sz="3600" dirty="0">
              <a:solidFill>
                <a:srgbClr val="C00000"/>
              </a:solidFill>
            </a:endParaRPr>
          </a:p>
          <a:p>
            <a:pPr marL="0" indent="0">
              <a:buNone/>
            </a:pPr>
            <a:r>
              <a:rPr lang="en-US" sz="3600" dirty="0"/>
              <a:t>• </a:t>
            </a:r>
            <a:r>
              <a:rPr lang="en-US" sz="3600" b="1" dirty="0"/>
              <a:t>Accelerate a </a:t>
            </a:r>
            <a:r>
              <a:rPr lang="en-US" sz="3600" b="1" dirty="0">
                <a:solidFill>
                  <a:srgbClr val="C00000"/>
                </a:solidFill>
              </a:rPr>
              <a:t>better future for all </a:t>
            </a:r>
            <a:endParaRPr lang="en-US" sz="3600" dirty="0">
              <a:solidFill>
                <a:srgbClr val="C00000"/>
              </a:solidFill>
            </a:endParaRPr>
          </a:p>
          <a:p>
            <a:pPr marL="0" indent="0">
              <a:buNone/>
            </a:pPr>
            <a:r>
              <a:rPr lang="en-US" sz="3600" dirty="0"/>
              <a:t>• </a:t>
            </a:r>
            <a:r>
              <a:rPr lang="en-US" sz="3600" b="1" dirty="0"/>
              <a:t>Move towards </a:t>
            </a:r>
            <a:r>
              <a:rPr lang="en-US" sz="3600" b="1" dirty="0">
                <a:solidFill>
                  <a:srgbClr val="C00000"/>
                </a:solidFill>
              </a:rPr>
              <a:t>more equitable </a:t>
            </a:r>
            <a:r>
              <a:rPr lang="en-US" sz="3600" b="1" dirty="0"/>
              <a:t>economic, finance, socio-political models </a:t>
            </a:r>
            <a:endParaRPr lang="en-US" sz="3600" dirty="0"/>
          </a:p>
          <a:p>
            <a:pPr marL="0" indent="0">
              <a:buNone/>
            </a:pPr>
            <a:r>
              <a:rPr lang="en-US" sz="3600" dirty="0"/>
              <a:t>• </a:t>
            </a:r>
            <a:r>
              <a:rPr lang="en-US" sz="3600" b="1" dirty="0"/>
              <a:t>Ensure an </a:t>
            </a:r>
            <a:r>
              <a:rPr lang="en-US" sz="3600" b="1" dirty="0">
                <a:solidFill>
                  <a:srgbClr val="C00000"/>
                </a:solidFill>
              </a:rPr>
              <a:t>inclusive human dimension </a:t>
            </a:r>
            <a:r>
              <a:rPr lang="en-US" sz="3600" dirty="0"/>
              <a:t>to all systems change and transitioning </a:t>
            </a:r>
          </a:p>
          <a:p>
            <a:endParaRPr lang="fr-BE" dirty="0"/>
          </a:p>
        </p:txBody>
      </p:sp>
    </p:spTree>
    <p:extLst>
      <p:ext uri="{BB962C8B-B14F-4D97-AF65-F5344CB8AC3E}">
        <p14:creationId xmlns:p14="http://schemas.microsoft.com/office/powerpoint/2010/main" val="21079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6919D-CE32-485E-A3CC-C7E41F3D292D}"/>
              </a:ext>
            </a:extLst>
          </p:cNvPr>
          <p:cNvSpPr>
            <a:spLocks noGrp="1"/>
          </p:cNvSpPr>
          <p:nvPr>
            <p:ph type="title"/>
          </p:nvPr>
        </p:nvSpPr>
        <p:spPr>
          <a:xfrm>
            <a:off x="838200" y="110482"/>
            <a:ext cx="10515600" cy="1325563"/>
          </a:xfrm>
        </p:spPr>
        <p:txBody>
          <a:bodyPr>
            <a:normAutofit fontScale="90000"/>
          </a:bodyPr>
          <a:lstStyle/>
          <a:p>
            <a:r>
              <a:rPr lang="en-US" dirty="0"/>
              <a:t>I. Creating a Narrative that Unites Europe: A ‘New’ European Deal for People-Planet-Prosperity </a:t>
            </a:r>
            <a:endParaRPr lang="fr-BE" dirty="0"/>
          </a:p>
        </p:txBody>
      </p:sp>
      <p:sp>
        <p:nvSpPr>
          <p:cNvPr id="3" name="Espace réservé du contenu 2">
            <a:extLst>
              <a:ext uri="{FF2B5EF4-FFF2-40B4-BE49-F238E27FC236}">
                <a16:creationId xmlns:a16="http://schemas.microsoft.com/office/drawing/2014/main" id="{361E5EF2-EAF6-4A8B-A438-57F4C7205815}"/>
              </a:ext>
            </a:extLst>
          </p:cNvPr>
          <p:cNvSpPr>
            <a:spLocks noGrp="1"/>
          </p:cNvSpPr>
          <p:nvPr>
            <p:ph idx="1"/>
          </p:nvPr>
        </p:nvSpPr>
        <p:spPr>
          <a:xfrm>
            <a:off x="838199" y="1436045"/>
            <a:ext cx="10829081" cy="4351338"/>
          </a:xfrm>
        </p:spPr>
        <p:txBody>
          <a:bodyPr>
            <a:noAutofit/>
          </a:bodyPr>
          <a:lstStyle/>
          <a:p>
            <a:r>
              <a:rPr lang="en-US" sz="2400" dirty="0"/>
              <a:t>Values what truly matters in society. </a:t>
            </a:r>
            <a:r>
              <a:rPr lang="en-US" sz="2400" b="1" dirty="0">
                <a:solidFill>
                  <a:srgbClr val="C00000"/>
                </a:solidFill>
              </a:rPr>
              <a:t>New wellbeing indicators next to GDP</a:t>
            </a:r>
            <a:r>
              <a:rPr lang="en-US" sz="2400" dirty="0"/>
              <a:t>.</a:t>
            </a:r>
          </a:p>
          <a:p>
            <a:r>
              <a:rPr lang="en-US" sz="2400" dirty="0"/>
              <a:t>Marries social security with ecosystems restoration to foster a </a:t>
            </a:r>
            <a:r>
              <a:rPr lang="en-US" sz="2400" b="1" dirty="0">
                <a:solidFill>
                  <a:srgbClr val="C00000"/>
                </a:solidFill>
              </a:rPr>
              <a:t>holistic approach </a:t>
            </a:r>
            <a:r>
              <a:rPr lang="en-US" sz="2400" dirty="0"/>
              <a:t>and enables a ‘just transition’ with equity, wellbeing and social cohesion at its core.</a:t>
            </a:r>
          </a:p>
          <a:p>
            <a:r>
              <a:rPr lang="en-US" sz="2400" b="1" dirty="0" err="1">
                <a:solidFill>
                  <a:srgbClr val="C00000"/>
                </a:solidFill>
              </a:rPr>
              <a:t>Catalyses</a:t>
            </a:r>
            <a:r>
              <a:rPr lang="en-US" sz="2400" b="1" dirty="0">
                <a:solidFill>
                  <a:srgbClr val="C00000"/>
                </a:solidFill>
              </a:rPr>
              <a:t> a decade of action </a:t>
            </a:r>
            <a:r>
              <a:rPr lang="en-US" sz="2400" dirty="0"/>
              <a:t>but explicitly lays the foundation for deep long-term economic, political and financial </a:t>
            </a:r>
            <a:r>
              <a:rPr lang="en-US" sz="2400" b="1" dirty="0">
                <a:solidFill>
                  <a:srgbClr val="C00000"/>
                </a:solidFill>
              </a:rPr>
              <a:t>systems change away from short-term decision-making and profit-taking</a:t>
            </a:r>
            <a:r>
              <a:rPr lang="en-US" sz="2400" dirty="0"/>
              <a:t>.</a:t>
            </a:r>
          </a:p>
          <a:p>
            <a:r>
              <a:rPr lang="en-US" sz="2400" b="1" dirty="0" err="1">
                <a:solidFill>
                  <a:srgbClr val="C00000"/>
                </a:solidFill>
              </a:rPr>
              <a:t>Prioritises</a:t>
            </a:r>
            <a:r>
              <a:rPr lang="en-US" sz="2400" b="1" dirty="0">
                <a:solidFill>
                  <a:srgbClr val="C00000"/>
                </a:solidFill>
              </a:rPr>
              <a:t> ‘frugality’ and ‘sharing</a:t>
            </a:r>
            <a:r>
              <a:rPr lang="en-US" sz="2400" dirty="0"/>
              <a:t>’, in both production and consumption, and promotes </a:t>
            </a:r>
            <a:r>
              <a:rPr lang="en-US" sz="2400" b="1" dirty="0">
                <a:solidFill>
                  <a:srgbClr val="C00000"/>
                </a:solidFill>
              </a:rPr>
              <a:t>‘cooperation’ over ’competition’.</a:t>
            </a:r>
          </a:p>
          <a:p>
            <a:r>
              <a:rPr lang="en-US" sz="2400" dirty="0"/>
              <a:t>The concepts of </a:t>
            </a:r>
            <a:r>
              <a:rPr lang="en-US" sz="2400" b="1" dirty="0">
                <a:solidFill>
                  <a:srgbClr val="C00000"/>
                </a:solidFill>
              </a:rPr>
              <a:t>‘work’ and 'jobs' </a:t>
            </a:r>
            <a:r>
              <a:rPr lang="en-US" sz="2400" dirty="0"/>
              <a:t>need to be fundamentally </a:t>
            </a:r>
            <a:r>
              <a:rPr lang="en-US" sz="2400" b="1" dirty="0">
                <a:solidFill>
                  <a:srgbClr val="C00000"/>
                </a:solidFill>
              </a:rPr>
              <a:t>rethought</a:t>
            </a:r>
            <a:r>
              <a:rPr lang="en-US" sz="2400" dirty="0"/>
              <a:t> in face of an AI and robotics explosion.</a:t>
            </a:r>
          </a:p>
          <a:p>
            <a:r>
              <a:rPr lang="en-US" sz="2400" b="1" dirty="0" err="1">
                <a:solidFill>
                  <a:srgbClr val="C00000"/>
                </a:solidFill>
              </a:rPr>
              <a:t>Prioritises</a:t>
            </a:r>
            <a:r>
              <a:rPr lang="en-US" sz="2400" b="1" dirty="0">
                <a:solidFill>
                  <a:srgbClr val="C00000"/>
                </a:solidFill>
              </a:rPr>
              <a:t> a research and innovation </a:t>
            </a:r>
            <a:r>
              <a:rPr lang="en-US" sz="2400" dirty="0"/>
              <a:t>agenda that underpins a </a:t>
            </a:r>
            <a:r>
              <a:rPr lang="en-US" sz="2400" b="1" dirty="0">
                <a:solidFill>
                  <a:srgbClr val="C00000"/>
                </a:solidFill>
              </a:rPr>
              <a:t>technological and governance</a:t>
            </a:r>
            <a:r>
              <a:rPr lang="en-US" sz="2400" dirty="0"/>
              <a:t> revolution in service of people-planet-prosperity.</a:t>
            </a:r>
          </a:p>
          <a:p>
            <a:r>
              <a:rPr lang="en-US" sz="2400" dirty="0"/>
              <a:t>Ensures that the European Climate Pact becomes a </a:t>
            </a:r>
            <a:r>
              <a:rPr lang="en-US" sz="2400" b="1" dirty="0">
                <a:solidFill>
                  <a:srgbClr val="C00000"/>
                </a:solidFill>
              </a:rPr>
              <a:t>Pact for Europeans </a:t>
            </a:r>
            <a:endParaRPr lang="fr-BE" sz="2400" b="1" dirty="0">
              <a:solidFill>
                <a:srgbClr val="C00000"/>
              </a:solidFill>
            </a:endParaRPr>
          </a:p>
        </p:txBody>
      </p:sp>
    </p:spTree>
    <p:extLst>
      <p:ext uri="{BB962C8B-B14F-4D97-AF65-F5344CB8AC3E}">
        <p14:creationId xmlns:p14="http://schemas.microsoft.com/office/powerpoint/2010/main" val="2427856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6919D-CE32-485E-A3CC-C7E41F3D292D}"/>
              </a:ext>
            </a:extLst>
          </p:cNvPr>
          <p:cNvSpPr>
            <a:spLocks noGrp="1"/>
          </p:cNvSpPr>
          <p:nvPr>
            <p:ph type="title"/>
          </p:nvPr>
        </p:nvSpPr>
        <p:spPr/>
        <p:txBody>
          <a:bodyPr/>
          <a:lstStyle/>
          <a:p>
            <a:r>
              <a:rPr lang="en-US" dirty="0"/>
              <a:t>III. Emerging from Emergency: A New Transformative Pathway </a:t>
            </a:r>
            <a:endParaRPr lang="fr-BE" dirty="0"/>
          </a:p>
        </p:txBody>
      </p:sp>
      <p:sp>
        <p:nvSpPr>
          <p:cNvPr id="3" name="Espace réservé du contenu 2">
            <a:extLst>
              <a:ext uri="{FF2B5EF4-FFF2-40B4-BE49-F238E27FC236}">
                <a16:creationId xmlns:a16="http://schemas.microsoft.com/office/drawing/2014/main" id="{361E5EF2-EAF6-4A8B-A438-57F4C7205815}"/>
              </a:ext>
            </a:extLst>
          </p:cNvPr>
          <p:cNvSpPr>
            <a:spLocks noGrp="1"/>
          </p:cNvSpPr>
          <p:nvPr>
            <p:ph idx="1"/>
          </p:nvPr>
        </p:nvSpPr>
        <p:spPr/>
        <p:txBody>
          <a:bodyPr/>
          <a:lstStyle/>
          <a:p>
            <a:r>
              <a:rPr lang="en-US" sz="3200" dirty="0"/>
              <a:t>Bundling economic indicators to move beyond GDP: </a:t>
            </a:r>
          </a:p>
          <a:p>
            <a:r>
              <a:rPr lang="fr-BE" sz="3200" dirty="0"/>
              <a:t>A ‘</a:t>
            </a:r>
            <a:r>
              <a:rPr lang="fr-BE" sz="3200" dirty="0" err="1"/>
              <a:t>just</a:t>
            </a:r>
            <a:r>
              <a:rPr lang="fr-BE" sz="3200" dirty="0"/>
              <a:t> transition’:</a:t>
            </a:r>
            <a:endParaRPr lang="en-US" sz="3200" dirty="0"/>
          </a:p>
          <a:p>
            <a:r>
              <a:rPr lang="en-US" sz="3200" dirty="0" err="1"/>
              <a:t>Digitalisation</a:t>
            </a:r>
            <a:r>
              <a:rPr lang="en-US" sz="3200" dirty="0"/>
              <a:t> and Exponential Technology</a:t>
            </a:r>
          </a:p>
          <a:p>
            <a:r>
              <a:rPr lang="fr-BE" sz="3200" dirty="0"/>
              <a:t>Innovation and Education</a:t>
            </a:r>
            <a:endParaRPr lang="en-US" sz="3200" dirty="0"/>
          </a:p>
          <a:p>
            <a:endParaRPr lang="en-US" dirty="0"/>
          </a:p>
          <a:p>
            <a:endParaRPr lang="fr-BE" dirty="0"/>
          </a:p>
        </p:txBody>
      </p:sp>
    </p:spTree>
    <p:extLst>
      <p:ext uri="{BB962C8B-B14F-4D97-AF65-F5344CB8AC3E}">
        <p14:creationId xmlns:p14="http://schemas.microsoft.com/office/powerpoint/2010/main" val="374997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FC587-2949-44EF-B99F-89EC365D370B}"/>
              </a:ext>
            </a:extLst>
          </p:cNvPr>
          <p:cNvSpPr>
            <a:spLocks noGrp="1"/>
          </p:cNvSpPr>
          <p:nvPr>
            <p:ph type="title"/>
          </p:nvPr>
        </p:nvSpPr>
        <p:spPr>
          <a:xfrm>
            <a:off x="838200" y="365126"/>
            <a:ext cx="10515600" cy="977900"/>
          </a:xfrm>
        </p:spPr>
        <p:txBody>
          <a:bodyPr>
            <a:normAutofit/>
          </a:bodyPr>
          <a:lstStyle/>
          <a:p>
            <a:r>
              <a:rPr lang="fr-BE" sz="4800" b="1" dirty="0"/>
              <a:t>Club of Rome      MISSION</a:t>
            </a:r>
          </a:p>
        </p:txBody>
      </p:sp>
      <p:sp>
        <p:nvSpPr>
          <p:cNvPr id="3" name="Espace réservé du contenu 2">
            <a:extLst>
              <a:ext uri="{FF2B5EF4-FFF2-40B4-BE49-F238E27FC236}">
                <a16:creationId xmlns:a16="http://schemas.microsoft.com/office/drawing/2014/main" id="{E7125F40-6EDD-4D53-8EB0-2B5C82D7C942}"/>
              </a:ext>
            </a:extLst>
          </p:cNvPr>
          <p:cNvSpPr>
            <a:spLocks noGrp="1"/>
          </p:cNvSpPr>
          <p:nvPr>
            <p:ph idx="1"/>
          </p:nvPr>
        </p:nvSpPr>
        <p:spPr>
          <a:xfrm>
            <a:off x="838200" y="1343026"/>
            <a:ext cx="10725150" cy="5149848"/>
          </a:xfrm>
        </p:spPr>
        <p:txBody>
          <a:bodyPr>
            <a:normAutofit fontScale="77500" lnSpcReduction="20000"/>
          </a:bodyPr>
          <a:lstStyle/>
          <a:p>
            <a:pPr marL="0" indent="0">
              <a:buNone/>
            </a:pPr>
            <a:r>
              <a:rPr lang="en-US" b="1" dirty="0"/>
              <a:t>Holistic, long-term thinking for a better future for human kind and the planet , by</a:t>
            </a:r>
            <a:endParaRPr lang="en-US" dirty="0"/>
          </a:p>
          <a:p>
            <a:pPr marL="514350" indent="-514350">
              <a:buFont typeface="+mj-lt"/>
              <a:buAutoNum type="arabicPeriod"/>
            </a:pPr>
            <a:r>
              <a:rPr lang="en-US" sz="3300" b="1" dirty="0"/>
              <a:t>Enhancing </a:t>
            </a:r>
            <a:r>
              <a:rPr lang="en-US" sz="3300" b="1" dirty="0">
                <a:solidFill>
                  <a:srgbClr val="C00000"/>
                </a:solidFill>
              </a:rPr>
              <a:t>intergenerational thought leadership </a:t>
            </a:r>
            <a:r>
              <a:rPr lang="en-US" sz="3300" b="1" dirty="0"/>
              <a:t>and dialogue</a:t>
            </a:r>
            <a:br>
              <a:rPr lang="en-US" sz="3300" b="1" dirty="0"/>
            </a:br>
            <a:r>
              <a:rPr lang="en-US" sz="3300" b="1" dirty="0"/>
              <a:t>Promoting thought leadership from </a:t>
            </a:r>
            <a:r>
              <a:rPr lang="en-US" sz="3300" b="1" dirty="0">
                <a:solidFill>
                  <a:srgbClr val="C00000"/>
                </a:solidFill>
              </a:rPr>
              <a:t>new young leaders </a:t>
            </a:r>
            <a:endParaRPr lang="en-US" sz="3300" dirty="0">
              <a:solidFill>
                <a:srgbClr val="C00000"/>
              </a:solidFill>
            </a:endParaRPr>
          </a:p>
          <a:p>
            <a:pPr marL="514350" indent="-514350">
              <a:buFont typeface="+mj-lt"/>
              <a:buAutoNum type="arabicPeriod"/>
            </a:pPr>
            <a:r>
              <a:rPr lang="en-US" sz="3300" b="1" dirty="0"/>
              <a:t>Providing the </a:t>
            </a:r>
            <a:r>
              <a:rPr lang="en-US" sz="3300" b="1" dirty="0">
                <a:solidFill>
                  <a:srgbClr val="C00000"/>
                </a:solidFill>
              </a:rPr>
              <a:t>space for difficult conversations </a:t>
            </a:r>
            <a:r>
              <a:rPr lang="en-US" sz="3300" b="1" dirty="0"/>
              <a:t>and conflict resolution </a:t>
            </a:r>
            <a:endParaRPr lang="en-US" sz="3300" dirty="0"/>
          </a:p>
          <a:p>
            <a:pPr marL="514350" indent="-514350">
              <a:buFont typeface="+mj-lt"/>
              <a:buAutoNum type="arabicPeriod"/>
            </a:pPr>
            <a:r>
              <a:rPr lang="en-US" sz="3300" b="1" dirty="0"/>
              <a:t>Promoting greater gender, ethnic, geographic and age </a:t>
            </a:r>
            <a:r>
              <a:rPr lang="en-US" sz="3300" b="1" dirty="0">
                <a:solidFill>
                  <a:srgbClr val="C00000"/>
                </a:solidFill>
              </a:rPr>
              <a:t>diversity</a:t>
            </a:r>
            <a:r>
              <a:rPr lang="en-US" sz="3300" b="1" dirty="0"/>
              <a:t> </a:t>
            </a:r>
            <a:endParaRPr lang="en-US" sz="3300" dirty="0"/>
          </a:p>
          <a:p>
            <a:pPr marL="514350" indent="-514350">
              <a:buFont typeface="+mj-lt"/>
              <a:buAutoNum type="arabicPeriod"/>
            </a:pPr>
            <a:r>
              <a:rPr lang="en-US" sz="3300" b="1" dirty="0"/>
              <a:t>Continuing to promote a </a:t>
            </a:r>
            <a:r>
              <a:rPr lang="en-US" sz="3300" b="1" dirty="0">
                <a:solidFill>
                  <a:srgbClr val="C00000"/>
                </a:solidFill>
              </a:rPr>
              <a:t>culture of deep thinking </a:t>
            </a:r>
            <a:r>
              <a:rPr lang="en-US" sz="3300" dirty="0"/>
              <a:t>related to core global tipping points whilst offering spaces for co-creation of solutions and hope </a:t>
            </a:r>
          </a:p>
          <a:p>
            <a:pPr marL="514350" indent="-514350">
              <a:buFont typeface="+mj-lt"/>
              <a:buAutoNum type="arabicPeriod"/>
            </a:pPr>
            <a:r>
              <a:rPr lang="en-US" sz="3300" b="1" dirty="0">
                <a:solidFill>
                  <a:srgbClr val="C00000"/>
                </a:solidFill>
              </a:rPr>
              <a:t>Touch the minds and hearts </a:t>
            </a:r>
            <a:r>
              <a:rPr lang="en-US" sz="3300" b="1" dirty="0"/>
              <a:t>of leaders and citizens </a:t>
            </a:r>
            <a:r>
              <a:rPr lang="en-US" sz="3300" dirty="0"/>
              <a:t>across the globe through education, knowledge exchange and publications </a:t>
            </a:r>
          </a:p>
          <a:p>
            <a:pPr marL="514350" indent="-514350">
              <a:buFont typeface="+mj-lt"/>
              <a:buAutoNum type="arabicPeriod"/>
            </a:pPr>
            <a:r>
              <a:rPr lang="en-US" sz="3300" b="1" dirty="0">
                <a:solidFill>
                  <a:srgbClr val="C00000"/>
                </a:solidFill>
              </a:rPr>
              <a:t>Partnering</a:t>
            </a:r>
            <a:r>
              <a:rPr lang="en-US" sz="3300" b="1" dirty="0"/>
              <a:t> between our members, associations and with enlightened leaders </a:t>
            </a:r>
            <a:r>
              <a:rPr lang="en-US" sz="3300" dirty="0"/>
              <a:t>from the business, policy and NGO’s to ensure </a:t>
            </a:r>
            <a:r>
              <a:rPr lang="en-US" sz="3300" b="1" dirty="0">
                <a:solidFill>
                  <a:srgbClr val="C00000"/>
                </a:solidFill>
              </a:rPr>
              <a:t>more impact</a:t>
            </a:r>
          </a:p>
          <a:p>
            <a:pPr marL="0" indent="0">
              <a:buNone/>
            </a:pPr>
            <a:endParaRPr lang="en-US" sz="3300" b="1" dirty="0"/>
          </a:p>
          <a:p>
            <a:r>
              <a:rPr lang="en-US" sz="3300" b="1" dirty="0">
                <a:solidFill>
                  <a:srgbClr val="C00000"/>
                </a:solidFill>
              </a:rPr>
              <a:t>Priority on 5 HUBS !</a:t>
            </a:r>
          </a:p>
          <a:p>
            <a:endParaRPr lang="fr-BE" dirty="0"/>
          </a:p>
        </p:txBody>
      </p:sp>
    </p:spTree>
    <p:extLst>
      <p:ext uri="{BB962C8B-B14F-4D97-AF65-F5344CB8AC3E}">
        <p14:creationId xmlns:p14="http://schemas.microsoft.com/office/powerpoint/2010/main" val="261019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EA36C-1F91-43CA-B774-021D81EEA717}"/>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D5B715FC-6489-4F06-B551-E08F8EB54675}"/>
              </a:ext>
            </a:extLst>
          </p:cNvPr>
          <p:cNvSpPr>
            <a:spLocks noGrp="1"/>
          </p:cNvSpPr>
          <p:nvPr>
            <p:ph idx="1"/>
          </p:nvPr>
        </p:nvSpPr>
        <p:spPr/>
        <p:txBody>
          <a:bodyPr/>
          <a:lstStyle/>
          <a:p>
            <a:endParaRPr lang="fr-BE" dirty="0"/>
          </a:p>
        </p:txBody>
      </p:sp>
      <p:pic>
        <p:nvPicPr>
          <p:cNvPr id="4" name="Image 3">
            <a:extLst>
              <a:ext uri="{FF2B5EF4-FFF2-40B4-BE49-F238E27FC236}">
                <a16:creationId xmlns:a16="http://schemas.microsoft.com/office/drawing/2014/main" id="{3DE5C92E-B91F-454B-866F-C4AC6A7384D0}"/>
              </a:ext>
            </a:extLst>
          </p:cNvPr>
          <p:cNvPicPr>
            <a:picLocks noChangeAspect="1"/>
          </p:cNvPicPr>
          <p:nvPr/>
        </p:nvPicPr>
        <p:blipFill>
          <a:blip r:embed="rId2"/>
          <a:stretch>
            <a:fillRect/>
          </a:stretch>
        </p:blipFill>
        <p:spPr>
          <a:xfrm>
            <a:off x="49418" y="0"/>
            <a:ext cx="12128836" cy="6857999"/>
          </a:xfrm>
          <a:prstGeom prst="rect">
            <a:avLst/>
          </a:prstGeom>
        </p:spPr>
      </p:pic>
    </p:spTree>
    <p:extLst>
      <p:ext uri="{BB962C8B-B14F-4D97-AF65-F5344CB8AC3E}">
        <p14:creationId xmlns:p14="http://schemas.microsoft.com/office/powerpoint/2010/main" val="292539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FC587-2949-44EF-B99F-89EC365D370B}"/>
              </a:ext>
            </a:extLst>
          </p:cNvPr>
          <p:cNvSpPr>
            <a:spLocks noGrp="1"/>
          </p:cNvSpPr>
          <p:nvPr>
            <p:ph type="title"/>
          </p:nvPr>
        </p:nvSpPr>
        <p:spPr>
          <a:xfrm>
            <a:off x="1095374" y="365126"/>
            <a:ext cx="10258425" cy="863600"/>
          </a:xfrm>
        </p:spPr>
        <p:txBody>
          <a:bodyPr/>
          <a:lstStyle/>
          <a:p>
            <a:r>
              <a:rPr lang="fr-BE" b="1" dirty="0" err="1"/>
              <a:t>CoR</a:t>
            </a:r>
            <a:r>
              <a:rPr lang="fr-BE" b="1" dirty="0"/>
              <a:t> – EU </a:t>
            </a:r>
            <a:r>
              <a:rPr lang="fr-BE" b="1" dirty="0" err="1"/>
              <a:t>Chapter</a:t>
            </a:r>
            <a:r>
              <a:rPr lang="fr-BE" b="1" dirty="0"/>
              <a:t>    MISSION</a:t>
            </a:r>
          </a:p>
        </p:txBody>
      </p:sp>
      <p:sp>
        <p:nvSpPr>
          <p:cNvPr id="3" name="Espace réservé du contenu 2">
            <a:extLst>
              <a:ext uri="{FF2B5EF4-FFF2-40B4-BE49-F238E27FC236}">
                <a16:creationId xmlns:a16="http://schemas.microsoft.com/office/drawing/2014/main" id="{E7125F40-6EDD-4D53-8EB0-2B5C82D7C942}"/>
              </a:ext>
            </a:extLst>
          </p:cNvPr>
          <p:cNvSpPr>
            <a:spLocks noGrp="1"/>
          </p:cNvSpPr>
          <p:nvPr>
            <p:ph idx="1"/>
          </p:nvPr>
        </p:nvSpPr>
        <p:spPr>
          <a:xfrm>
            <a:off x="838200" y="1314450"/>
            <a:ext cx="10515600" cy="4862513"/>
          </a:xfrm>
        </p:spPr>
        <p:txBody>
          <a:bodyPr>
            <a:normAutofit fontScale="92500" lnSpcReduction="10000"/>
          </a:bodyPr>
          <a:lstStyle/>
          <a:p>
            <a:pPr marL="0" indent="0">
              <a:buNone/>
            </a:pPr>
            <a:r>
              <a:rPr lang="en-US" dirty="0"/>
              <a:t>The Club of Rome EU-Chapter (CoR-EU) aims to impact European decision-making</a:t>
            </a:r>
          </a:p>
          <a:p>
            <a:r>
              <a:rPr lang="en-US" dirty="0"/>
              <a:t>1. </a:t>
            </a:r>
            <a:r>
              <a:rPr lang="en-US" b="1" dirty="0" err="1">
                <a:solidFill>
                  <a:srgbClr val="C00000"/>
                </a:solidFill>
              </a:rPr>
              <a:t>analyse</a:t>
            </a:r>
            <a:r>
              <a:rPr lang="en-US" b="1" dirty="0"/>
              <a:t> the root causes of the </a:t>
            </a:r>
            <a:r>
              <a:rPr lang="en-US" dirty="0"/>
              <a:t>most pressing socio-environmental </a:t>
            </a:r>
            <a:r>
              <a:rPr lang="en-US" b="1" dirty="0"/>
              <a:t>challenges from a </a:t>
            </a:r>
            <a:r>
              <a:rPr lang="en-US" b="1" dirty="0">
                <a:solidFill>
                  <a:srgbClr val="C00000"/>
                </a:solidFill>
              </a:rPr>
              <a:t>scientific</a:t>
            </a:r>
            <a:r>
              <a:rPr lang="en-US" b="1" dirty="0"/>
              <a:t> approach </a:t>
            </a:r>
            <a:r>
              <a:rPr lang="en-US" dirty="0"/>
              <a:t>that incorporates a </a:t>
            </a:r>
            <a:r>
              <a:rPr lang="en-US" b="1" dirty="0">
                <a:solidFill>
                  <a:srgbClr val="C00000"/>
                </a:solidFill>
              </a:rPr>
              <a:t>global, holistic, and long-term</a:t>
            </a:r>
            <a:r>
              <a:rPr lang="en-US" dirty="0"/>
              <a:t> perspective</a:t>
            </a:r>
          </a:p>
          <a:p>
            <a:r>
              <a:rPr lang="en-US" dirty="0"/>
              <a:t>2. </a:t>
            </a:r>
            <a:r>
              <a:rPr lang="en-US" b="1" dirty="0">
                <a:solidFill>
                  <a:srgbClr val="C00000"/>
                </a:solidFill>
              </a:rPr>
              <a:t>advocate</a:t>
            </a:r>
            <a:r>
              <a:rPr lang="en-US" b="1" dirty="0"/>
              <a:t> for the most promising </a:t>
            </a:r>
            <a:r>
              <a:rPr lang="en-US" b="1" dirty="0">
                <a:solidFill>
                  <a:srgbClr val="C00000"/>
                </a:solidFill>
              </a:rPr>
              <a:t>policies</a:t>
            </a:r>
            <a:r>
              <a:rPr lang="en-US" b="1" dirty="0"/>
              <a:t> </a:t>
            </a:r>
            <a:r>
              <a:rPr lang="en-US" dirty="0"/>
              <a:t>that achieve the above-stated goal at the European Union level, engaging key decision-makers in the public and private sectors as well as in civil society</a:t>
            </a:r>
          </a:p>
          <a:p>
            <a:r>
              <a:rPr lang="en-US" dirty="0"/>
              <a:t>3. </a:t>
            </a:r>
            <a:r>
              <a:rPr lang="en-US" b="1" dirty="0">
                <a:solidFill>
                  <a:srgbClr val="C00000"/>
                </a:solidFill>
              </a:rPr>
              <a:t>connect</a:t>
            </a:r>
            <a:r>
              <a:rPr lang="en-US" b="1" dirty="0"/>
              <a:t> the </a:t>
            </a:r>
            <a:r>
              <a:rPr lang="en-US" b="1" dirty="0">
                <a:solidFill>
                  <a:srgbClr val="C00000"/>
                </a:solidFill>
              </a:rPr>
              <a:t>Club of Rome </a:t>
            </a:r>
            <a:r>
              <a:rPr lang="en-US" b="1" dirty="0"/>
              <a:t>and its </a:t>
            </a:r>
            <a:r>
              <a:rPr lang="en-US" b="1" dirty="0">
                <a:solidFill>
                  <a:srgbClr val="C00000"/>
                </a:solidFill>
              </a:rPr>
              <a:t>National Chapters </a:t>
            </a:r>
            <a:r>
              <a:rPr lang="en-US" b="1" dirty="0"/>
              <a:t>with institutions of the European Union </a:t>
            </a:r>
            <a:r>
              <a:rPr lang="en-US" dirty="0"/>
              <a:t>and </a:t>
            </a:r>
            <a:r>
              <a:rPr lang="en-US" dirty="0" err="1"/>
              <a:t>mobilise</a:t>
            </a:r>
            <a:r>
              <a:rPr lang="en-US" dirty="0"/>
              <a:t> their as well as its own members</a:t>
            </a:r>
          </a:p>
          <a:p>
            <a:r>
              <a:rPr lang="en-US" dirty="0"/>
              <a:t>4. </a:t>
            </a:r>
            <a:r>
              <a:rPr lang="en-US" b="1" dirty="0"/>
              <a:t>convene actors from all sectors of society in a </a:t>
            </a:r>
            <a:r>
              <a:rPr lang="en-US" b="1" dirty="0">
                <a:solidFill>
                  <a:srgbClr val="C00000"/>
                </a:solidFill>
              </a:rPr>
              <a:t>multi-stakeholder forum </a:t>
            </a:r>
            <a:r>
              <a:rPr lang="en-US" dirty="0"/>
              <a:t>to identify catalytic political, social, and technological pathways towards alternative futures</a:t>
            </a:r>
            <a:endParaRPr lang="fr-BE" dirty="0"/>
          </a:p>
        </p:txBody>
      </p:sp>
    </p:spTree>
    <p:extLst>
      <p:ext uri="{BB962C8B-B14F-4D97-AF65-F5344CB8AC3E}">
        <p14:creationId xmlns:p14="http://schemas.microsoft.com/office/powerpoint/2010/main" val="324453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CB9D8-B3DD-4DB5-9BD0-F5F3A27427B8}"/>
              </a:ext>
            </a:extLst>
          </p:cNvPr>
          <p:cNvSpPr>
            <a:spLocks noGrp="1"/>
          </p:cNvSpPr>
          <p:nvPr>
            <p:ph type="title"/>
          </p:nvPr>
        </p:nvSpPr>
        <p:spPr>
          <a:xfrm>
            <a:off x="451412" y="681038"/>
            <a:ext cx="11597833" cy="2111857"/>
          </a:xfrm>
        </p:spPr>
        <p:txBody>
          <a:bodyPr>
            <a:normAutofit fontScale="90000"/>
          </a:bodyPr>
          <a:lstStyle/>
          <a:p>
            <a:r>
              <a:rPr lang="en-US" sz="5300" b="1" u="sng" dirty="0"/>
              <a:t>How to Vote in the Agora?</a:t>
            </a:r>
            <a:br>
              <a:rPr lang="fr-BE" dirty="0"/>
            </a:br>
            <a:r>
              <a:rPr lang="en-US" sz="4000" dirty="0"/>
              <a:t>O</a:t>
            </a:r>
            <a:r>
              <a:rPr lang="fr-BE" sz="4000" dirty="0" err="1"/>
              <a:t>pen</a:t>
            </a:r>
            <a:r>
              <a:rPr lang="fr-BE" sz="4000" dirty="0"/>
              <a:t> </a:t>
            </a:r>
            <a:r>
              <a:rPr lang="en-US" sz="4000" dirty="0"/>
              <a:t>your internet browser on </a:t>
            </a:r>
            <a:r>
              <a:rPr lang="fr-BE" sz="4000" dirty="0"/>
              <a:t>on </a:t>
            </a:r>
            <a:r>
              <a:rPr lang="en-US" sz="4000" dirty="0"/>
              <a:t>your</a:t>
            </a:r>
            <a:r>
              <a:rPr lang="fr-BE" sz="4000" dirty="0"/>
              <a:t> phone/</a:t>
            </a:r>
            <a:r>
              <a:rPr lang="fr-BE" sz="4000" dirty="0" err="1"/>
              <a:t>tablet</a:t>
            </a:r>
            <a:r>
              <a:rPr lang="fr-BE" sz="4000" dirty="0"/>
              <a:t>/laptop </a:t>
            </a:r>
            <a:br>
              <a:rPr lang="fr-BE" dirty="0"/>
            </a:br>
            <a:r>
              <a:rPr lang="en-US" dirty="0"/>
              <a:t>Go to this link:</a:t>
            </a:r>
            <a:r>
              <a:rPr lang="fr-BE" dirty="0"/>
              <a:t> </a:t>
            </a:r>
            <a:r>
              <a:rPr lang="fr-BE" b="1" u="sng" dirty="0">
                <a:hlinkClick r:id="rId2"/>
              </a:rPr>
              <a:t>http://etc.ch/AaRx</a:t>
            </a:r>
            <a:br>
              <a:rPr lang="fr-BE" dirty="0"/>
            </a:br>
            <a:r>
              <a:rPr lang="fr-BE" dirty="0"/>
              <a:t>or scan </a:t>
            </a:r>
            <a:r>
              <a:rPr lang="fr-BE" dirty="0" err="1"/>
              <a:t>this</a:t>
            </a:r>
            <a:r>
              <a:rPr lang="fr-BE" dirty="0"/>
              <a:t> QR code </a:t>
            </a:r>
            <a:br>
              <a:rPr lang="fr-BE" dirty="0"/>
            </a:br>
            <a:endParaRPr lang="fr-BE" dirty="0"/>
          </a:p>
        </p:txBody>
      </p:sp>
      <p:pic>
        <p:nvPicPr>
          <p:cNvPr id="4" name="Picture 2">
            <a:extLst>
              <a:ext uri="{FF2B5EF4-FFF2-40B4-BE49-F238E27FC236}">
                <a16:creationId xmlns:a16="http://schemas.microsoft.com/office/drawing/2014/main" id="{9E24DBD0-A304-450F-9EA8-C4DA93028C2F}"/>
              </a:ext>
            </a:extLst>
          </p:cNvPr>
          <p:cNvPicPr>
            <a:picLocks noGrp="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4710896" y="3113590"/>
            <a:ext cx="3194614" cy="3063372"/>
          </a:xfrm>
          <a:prstGeom prst="rect">
            <a:avLst/>
          </a:prstGeom>
          <a:noFill/>
          <a:ln>
            <a:noFill/>
          </a:ln>
        </p:spPr>
      </p:pic>
    </p:spTree>
    <p:extLst>
      <p:ext uri="{BB962C8B-B14F-4D97-AF65-F5344CB8AC3E}">
        <p14:creationId xmlns:p14="http://schemas.microsoft.com/office/powerpoint/2010/main" val="405471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45103" y="1757367"/>
            <a:ext cx="8915399" cy="2262781"/>
          </a:xfrm>
        </p:spPr>
        <p:txBody>
          <a:bodyPr>
            <a:normAutofit/>
          </a:bodyPr>
          <a:lstStyle/>
          <a:p>
            <a:pPr algn="ctr"/>
            <a:r>
              <a:rPr lang="fr-BE" sz="4000" b="1" dirty="0">
                <a:solidFill>
                  <a:srgbClr val="002060"/>
                </a:solidFill>
                <a:latin typeface="arial" panose="020B0604020202020204" pitchFamily="34" charset="0"/>
              </a:rPr>
              <a:t>Agora meeting of the CoR-EU</a:t>
            </a:r>
            <a:br>
              <a:rPr lang="fr-BE" sz="4000" b="1" dirty="0">
                <a:solidFill>
                  <a:srgbClr val="002060"/>
                </a:solidFill>
                <a:latin typeface="arial" panose="020B0604020202020204" pitchFamily="34" charset="0"/>
              </a:rPr>
            </a:br>
            <a:br>
              <a:rPr lang="fr-BE" sz="3200" dirty="0">
                <a:solidFill>
                  <a:srgbClr val="002060"/>
                </a:solidFill>
                <a:latin typeface="arial" panose="020B0604020202020204" pitchFamily="34" charset="0"/>
              </a:rPr>
            </a:br>
            <a:r>
              <a:rPr lang="fr-BE" sz="2700" i="1" dirty="0">
                <a:solidFill>
                  <a:srgbClr val="FF0000"/>
                </a:solidFill>
                <a:latin typeface="arial" panose="020B0604020202020204" pitchFamily="34" charset="0"/>
              </a:rPr>
              <a:t>, Jean-Philippe Cornelis Patrick Corsi, Jacques de Gerlache, Anne Goldberg, Alain Peeters </a:t>
            </a:r>
            <a:endParaRPr lang="fr-BE" sz="2700" i="1" dirty="0">
              <a:solidFill>
                <a:srgbClr val="FF0000"/>
              </a:solidFill>
            </a:endParaRPr>
          </a:p>
        </p:txBody>
      </p:sp>
      <p:sp>
        <p:nvSpPr>
          <p:cNvPr id="3" name="Sous-titre 2"/>
          <p:cNvSpPr>
            <a:spLocks noGrp="1"/>
          </p:cNvSpPr>
          <p:nvPr>
            <p:ph type="subTitle" idx="1"/>
          </p:nvPr>
        </p:nvSpPr>
        <p:spPr/>
        <p:txBody>
          <a:bodyPr/>
          <a:lstStyle/>
          <a:p>
            <a:pPr algn="ctr"/>
            <a:r>
              <a:rPr lang="fr-BE" b="1" dirty="0" err="1">
                <a:solidFill>
                  <a:srgbClr val="002060"/>
                </a:solidFill>
              </a:rPr>
              <a:t>February</a:t>
            </a:r>
            <a:r>
              <a:rPr lang="fr-BE" b="1" dirty="0">
                <a:solidFill>
                  <a:srgbClr val="002060"/>
                </a:solidFill>
              </a:rPr>
              <a:t> 4 2020 </a:t>
            </a:r>
          </a:p>
        </p:txBody>
      </p:sp>
    </p:spTree>
    <p:extLst>
      <p:ext uri="{BB962C8B-B14F-4D97-AF65-F5344CB8AC3E}">
        <p14:creationId xmlns:p14="http://schemas.microsoft.com/office/powerpoint/2010/main" val="22758363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4464</TotalTime>
  <Words>3958</Words>
  <Application>Microsoft Macintosh PowerPoint</Application>
  <PresentationFormat>Widescreen</PresentationFormat>
  <Paragraphs>276</Paragraphs>
  <Slides>41</Slides>
  <Notes>4</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41</vt:i4>
      </vt:variant>
    </vt:vector>
  </HeadingPairs>
  <TitlesOfParts>
    <vt:vector size="61" baseType="lpstr">
      <vt:lpstr>Arial</vt:lpstr>
      <vt:lpstr>Arial</vt:lpstr>
      <vt:lpstr>AvantGarde Bk BT</vt:lpstr>
      <vt:lpstr>Baskerville</vt:lpstr>
      <vt:lpstr>Calibri</vt:lpstr>
      <vt:lpstr>Calibri Light</vt:lpstr>
      <vt:lpstr>Century Gothic</vt:lpstr>
      <vt:lpstr>Helvetica Light</vt:lpstr>
      <vt:lpstr>Helvetica Neue</vt:lpstr>
      <vt:lpstr>Helvetica Neue Light</vt:lpstr>
      <vt:lpstr>Helvetica Neue Medium</vt:lpstr>
      <vt:lpstr>Helvetica Neue Thin</vt:lpstr>
      <vt:lpstr>Tahoma</vt:lpstr>
      <vt:lpstr>Wingdings</vt:lpstr>
      <vt:lpstr>Wingdings 3</vt:lpstr>
      <vt:lpstr>Thème Office</vt:lpstr>
      <vt:lpstr>Brin</vt:lpstr>
      <vt:lpstr>1_Thème Office</vt:lpstr>
      <vt:lpstr>White</vt:lpstr>
      <vt:lpstr>2_Brin</vt:lpstr>
      <vt:lpstr>Club of Rome – EU Chapter ‘Agora’ meeting</vt:lpstr>
      <vt:lpstr>PowerPoint Presentation</vt:lpstr>
      <vt:lpstr>Key words</vt:lpstr>
      <vt:lpstr>Club of Rome   VISION</vt:lpstr>
      <vt:lpstr>Club of Rome      MISSION</vt:lpstr>
      <vt:lpstr>PowerPoint Presentation</vt:lpstr>
      <vt:lpstr>CoR – EU Chapter    MISSION</vt:lpstr>
      <vt:lpstr>How to Vote in the Agora? Open your internet browser on on your phone/tablet/laptop  Go to this link: http://etc.ch/AaRx or scan this QR code  </vt:lpstr>
      <vt:lpstr>Agora meeting of the CoR-EU  , Jean-Philippe Cornelis Patrick Corsi, Jacques de Gerlache, Anne Goldberg, Alain Peeters </vt:lpstr>
      <vt:lpstr>Context : the holistic perspective claimed by the CoR </vt:lpstr>
      <vt:lpstr>To be taken into account: the essence of human: a speaking and social animal </vt:lpstr>
      <vt:lpstr>The story of the belief of (western) man in his power over nature and legitimate wealth grabbing</vt:lpstr>
      <vt:lpstr>To reach these objectives: five major ecosystem and human balances must be identified and restored</vt:lpstr>
      <vt:lpstr>To this end …   </vt:lpstr>
      <vt:lpstr>To reach the New civilisation requires “to boost the Noosphere in order to save the Biosphere”</vt:lpstr>
      <vt:lpstr>Towards the better integration of the dissipative   “raison d’être “ of any complex system </vt:lpstr>
      <vt:lpstr>The importance of Ethics and Governance principles</vt:lpstr>
      <vt:lpstr>The EU-Chapter challenges for the coming years </vt:lpstr>
      <vt:lpstr>The NEW CIVILISATION Hub of the CoR-EU Chapter</vt:lpstr>
      <vt:lpstr>Implementation of the objectives of the EU-Chapter in the Hubs </vt:lpstr>
      <vt:lpstr>PowerPoint Presentation</vt:lpstr>
      <vt:lpstr>PowerPoint Presentation</vt:lpstr>
      <vt:lpstr>PowerPoint Presentation</vt:lpstr>
      <vt:lpstr>PowerPoint Presentation</vt:lpstr>
      <vt:lpstr> The YOUTH hub </vt:lpstr>
      <vt:lpstr>The observation of a reversal of values between younger and older (at least in EU and western countries) </vt:lpstr>
      <vt:lpstr>PowerPoint Presentation</vt:lpstr>
      <vt:lpstr>  COMMUNICATION FROM THE COMMISSION TO THE EUROPEAN PARLIAMENT, THE EUROPEAN COUNCIL, THE COUNCIL, THE EUROPEAN ECONOMIC AND SOCIAL COMMITTEE AND THE COMMITTEE OF THE REGIONS  The European Green Deal  (11.12.2019)</vt:lpstr>
      <vt:lpstr>Ursula Von der Leyen Press Statement 11/12/2019 (Verbatim)</vt:lpstr>
      <vt:lpstr>Ursula Von der Leyen Press Statement 11/12/2019 (2)</vt:lpstr>
      <vt:lpstr>What the EU Green Deal is, what it is not? (source : WWF)</vt:lpstr>
      <vt:lpstr>1. INTRODUCTION - TURNING AN URGENT CHALLENGE INTO A UNIQUE OPPORTUNITY </vt:lpstr>
      <vt:lpstr>2. TRANSFORMING THE EU’S ECONOMY FOR A SUSTAINABLE FUTURE </vt:lpstr>
      <vt:lpstr>PowerPoint Presentation</vt:lpstr>
      <vt:lpstr>3. THE EU AS A GLOBAL LEADER </vt:lpstr>
      <vt:lpstr>4. TIME TO ACT - TOGETHER: A EUROPEAN CLIMATE PACT </vt:lpstr>
      <vt:lpstr>Final paragraphs</vt:lpstr>
      <vt:lpstr>PowerPoint Presentation</vt:lpstr>
      <vt:lpstr>EU GD, the reaction from CoR on 11/12/20</vt:lpstr>
      <vt:lpstr>I. Creating a Narrative that Unites Europe: A ‘New’ European Deal for People-Planet-Prosperity </vt:lpstr>
      <vt:lpstr>III. Emerging from Emergency: A New Transformative Pathway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Roland Moreau</dc:creator>
  <cp:lastModifiedBy>Erik Post</cp:lastModifiedBy>
  <cp:revision>37</cp:revision>
  <dcterms:created xsi:type="dcterms:W3CDTF">2020-01-30T08:30:27Z</dcterms:created>
  <dcterms:modified xsi:type="dcterms:W3CDTF">2020-02-07T13:15:18Z</dcterms:modified>
</cp:coreProperties>
</file>