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92" r:id="rId4"/>
    <p:sldId id="334" r:id="rId5"/>
    <p:sldId id="330" r:id="rId6"/>
    <p:sldId id="323" r:id="rId7"/>
    <p:sldId id="321" r:id="rId8"/>
    <p:sldId id="322" r:id="rId9"/>
    <p:sldId id="327" r:id="rId10"/>
    <p:sldId id="329" r:id="rId11"/>
    <p:sldId id="331" r:id="rId12"/>
    <p:sldId id="336" r:id="rId13"/>
    <p:sldId id="335" r:id="rId14"/>
    <p:sldId id="338" r:id="rId15"/>
    <p:sldId id="324" r:id="rId16"/>
    <p:sldId id="325" r:id="rId17"/>
    <p:sldId id="332" r:id="rId18"/>
    <p:sldId id="326" r:id="rId19"/>
    <p:sldId id="315" r:id="rId20"/>
    <p:sldId id="328" r:id="rId21"/>
    <p:sldId id="337" r:id="rId22"/>
    <p:sldId id="333" r:id="rId23"/>
    <p:sldId id="31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47"/>
  </p:normalViewPr>
  <p:slideViewPr>
    <p:cSldViewPr snapToGrid="0" snapToObjects="1">
      <p:cViewPr varScale="1">
        <p:scale>
          <a:sx n="71" d="100"/>
          <a:sy n="71" d="100"/>
        </p:scale>
        <p:origin x="8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F1CC1E-3819-C24D-87C4-739569F5304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19E205-E1AB-284E-9D45-844F1C5FB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05346EB-88F2-DE4C-B890-C6E9EB6137E9}"/>
              </a:ext>
            </a:extLst>
          </p:cNvPr>
          <p:cNvSpPr>
            <a:spLocks noGrp="1"/>
          </p:cNvSpPr>
          <p:nvPr>
            <p:ph type="dt" sz="half" idx="10"/>
          </p:nvPr>
        </p:nvSpPr>
        <p:spPr/>
        <p:txBody>
          <a:bodyPr/>
          <a:lstStyle/>
          <a:p>
            <a:fld id="{55C849CD-3147-AE41-80E1-4A343CC58167}" type="datetimeFigureOut">
              <a:t>28/06/2019</a:t>
            </a:fld>
            <a:endParaRPr lang="fr-FR"/>
          </a:p>
        </p:txBody>
      </p:sp>
      <p:sp>
        <p:nvSpPr>
          <p:cNvPr id="5" name="Espace réservé du pied de page 4">
            <a:extLst>
              <a:ext uri="{FF2B5EF4-FFF2-40B4-BE49-F238E27FC236}">
                <a16:creationId xmlns:a16="http://schemas.microsoft.com/office/drawing/2014/main" id="{9A6126CB-A1E3-2349-A1C6-5534C40DFB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E05434-8DA6-BA49-B6AC-9833D105E813}"/>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419655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AF87C-6733-A240-A7E5-E1A7F9C1EE8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4298CF8-457E-7046-8066-5835ADB965D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E8C8F0-F927-454B-B972-6DD04D2D77FF}"/>
              </a:ext>
            </a:extLst>
          </p:cNvPr>
          <p:cNvSpPr>
            <a:spLocks noGrp="1"/>
          </p:cNvSpPr>
          <p:nvPr>
            <p:ph type="dt" sz="half" idx="10"/>
          </p:nvPr>
        </p:nvSpPr>
        <p:spPr/>
        <p:txBody>
          <a:bodyPr/>
          <a:lstStyle/>
          <a:p>
            <a:fld id="{55C849CD-3147-AE41-80E1-4A343CC58167}" type="datetimeFigureOut">
              <a:t>28/06/2019</a:t>
            </a:fld>
            <a:endParaRPr lang="fr-FR"/>
          </a:p>
        </p:txBody>
      </p:sp>
      <p:sp>
        <p:nvSpPr>
          <p:cNvPr id="5" name="Espace réservé du pied de page 4">
            <a:extLst>
              <a:ext uri="{FF2B5EF4-FFF2-40B4-BE49-F238E27FC236}">
                <a16:creationId xmlns:a16="http://schemas.microsoft.com/office/drawing/2014/main" id="{9831498C-B22C-1847-BA67-C21A0425F0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9FBFDF-90D2-9745-8500-52782647570E}"/>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57580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7878424-FCE3-354F-87F6-AB03D4B2659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E8239A2-539B-E943-BAF0-DF7F683DF63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41F27D-DF80-D641-9C90-70010B3E5271}"/>
              </a:ext>
            </a:extLst>
          </p:cNvPr>
          <p:cNvSpPr>
            <a:spLocks noGrp="1"/>
          </p:cNvSpPr>
          <p:nvPr>
            <p:ph type="dt" sz="half" idx="10"/>
          </p:nvPr>
        </p:nvSpPr>
        <p:spPr/>
        <p:txBody>
          <a:bodyPr/>
          <a:lstStyle/>
          <a:p>
            <a:fld id="{55C849CD-3147-AE41-80E1-4A343CC58167}" type="datetimeFigureOut">
              <a:t>28/06/2019</a:t>
            </a:fld>
            <a:endParaRPr lang="fr-FR"/>
          </a:p>
        </p:txBody>
      </p:sp>
      <p:sp>
        <p:nvSpPr>
          <p:cNvPr id="5" name="Espace réservé du pied de page 4">
            <a:extLst>
              <a:ext uri="{FF2B5EF4-FFF2-40B4-BE49-F238E27FC236}">
                <a16:creationId xmlns:a16="http://schemas.microsoft.com/office/drawing/2014/main" id="{392807B5-E649-504B-A177-8349CD2C96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48D67E-300F-5543-B5FD-BE86725DEF8E}"/>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90166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C5F0C-B034-3645-A5BC-03F4C23F6B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A13CCB-83B6-7646-BE51-E7097644BE5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6EFA94-FA67-2E47-A9A9-1FA34B5B742D}"/>
              </a:ext>
            </a:extLst>
          </p:cNvPr>
          <p:cNvSpPr>
            <a:spLocks noGrp="1"/>
          </p:cNvSpPr>
          <p:nvPr>
            <p:ph type="dt" sz="half" idx="10"/>
          </p:nvPr>
        </p:nvSpPr>
        <p:spPr/>
        <p:txBody>
          <a:bodyPr/>
          <a:lstStyle/>
          <a:p>
            <a:fld id="{55C849CD-3147-AE41-80E1-4A343CC58167}" type="datetimeFigureOut">
              <a:t>28/06/2019</a:t>
            </a:fld>
            <a:endParaRPr lang="fr-FR"/>
          </a:p>
        </p:txBody>
      </p:sp>
      <p:sp>
        <p:nvSpPr>
          <p:cNvPr id="5" name="Espace réservé du pied de page 4">
            <a:extLst>
              <a:ext uri="{FF2B5EF4-FFF2-40B4-BE49-F238E27FC236}">
                <a16:creationId xmlns:a16="http://schemas.microsoft.com/office/drawing/2014/main" id="{4A6ADAAC-B773-E846-9751-102DFC72CB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9F7730-153F-2443-9B19-62AF89E19D5E}"/>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165501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A4983-9B54-924C-A34B-4914F3AD8FA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448B13-0E7E-8642-A6E1-D21A515D88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312D230-E1FF-EB4F-86E9-D6396D94A2BA}"/>
              </a:ext>
            </a:extLst>
          </p:cNvPr>
          <p:cNvSpPr>
            <a:spLocks noGrp="1"/>
          </p:cNvSpPr>
          <p:nvPr>
            <p:ph type="dt" sz="half" idx="10"/>
          </p:nvPr>
        </p:nvSpPr>
        <p:spPr/>
        <p:txBody>
          <a:bodyPr/>
          <a:lstStyle/>
          <a:p>
            <a:fld id="{55C849CD-3147-AE41-80E1-4A343CC58167}" type="datetimeFigureOut">
              <a:t>28/06/2019</a:t>
            </a:fld>
            <a:endParaRPr lang="fr-FR"/>
          </a:p>
        </p:txBody>
      </p:sp>
      <p:sp>
        <p:nvSpPr>
          <p:cNvPr id="5" name="Espace réservé du pied de page 4">
            <a:extLst>
              <a:ext uri="{FF2B5EF4-FFF2-40B4-BE49-F238E27FC236}">
                <a16:creationId xmlns:a16="http://schemas.microsoft.com/office/drawing/2014/main" id="{1F23716B-0A65-CF44-B0C4-4FC88117AE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2A54A7-0CF9-1A41-BEDF-8FD0222513FC}"/>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183506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9D5406-7DAA-A249-8596-0817E8D340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433D1C-02BD-644F-A302-F09AD312241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23D539C-B312-FB41-A8A0-9678418B282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C0EF5F4-ED98-9249-8E9D-F97D2F0A8A59}"/>
              </a:ext>
            </a:extLst>
          </p:cNvPr>
          <p:cNvSpPr>
            <a:spLocks noGrp="1"/>
          </p:cNvSpPr>
          <p:nvPr>
            <p:ph type="dt" sz="half" idx="10"/>
          </p:nvPr>
        </p:nvSpPr>
        <p:spPr/>
        <p:txBody>
          <a:bodyPr/>
          <a:lstStyle/>
          <a:p>
            <a:fld id="{55C849CD-3147-AE41-80E1-4A343CC58167}" type="datetimeFigureOut">
              <a:t>28/06/2019</a:t>
            </a:fld>
            <a:endParaRPr lang="fr-FR"/>
          </a:p>
        </p:txBody>
      </p:sp>
      <p:sp>
        <p:nvSpPr>
          <p:cNvPr id="6" name="Espace réservé du pied de page 5">
            <a:extLst>
              <a:ext uri="{FF2B5EF4-FFF2-40B4-BE49-F238E27FC236}">
                <a16:creationId xmlns:a16="http://schemas.microsoft.com/office/drawing/2014/main" id="{B847CBBE-3B30-8243-9799-6E915A80A0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4A4E67-C710-4942-8EA2-F0A42324C6CC}"/>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316607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42BF4-0833-E24A-91E4-D849751BB93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BBE2AAE-1944-5D41-9C6C-216543D6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FDD0A57-CD02-C948-B892-530BBB258A9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631AB63-9F4D-074F-A679-EDDF2ABD1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9279269-69A7-8647-9175-7BAB3AFBD5A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C31DAB0-7973-0141-AB42-B5D6AD49C73D}"/>
              </a:ext>
            </a:extLst>
          </p:cNvPr>
          <p:cNvSpPr>
            <a:spLocks noGrp="1"/>
          </p:cNvSpPr>
          <p:nvPr>
            <p:ph type="dt" sz="half" idx="10"/>
          </p:nvPr>
        </p:nvSpPr>
        <p:spPr/>
        <p:txBody>
          <a:bodyPr/>
          <a:lstStyle/>
          <a:p>
            <a:fld id="{55C849CD-3147-AE41-80E1-4A343CC58167}" type="datetimeFigureOut">
              <a:t>28/06/2019</a:t>
            </a:fld>
            <a:endParaRPr lang="fr-FR"/>
          </a:p>
        </p:txBody>
      </p:sp>
      <p:sp>
        <p:nvSpPr>
          <p:cNvPr id="8" name="Espace réservé du pied de page 7">
            <a:extLst>
              <a:ext uri="{FF2B5EF4-FFF2-40B4-BE49-F238E27FC236}">
                <a16:creationId xmlns:a16="http://schemas.microsoft.com/office/drawing/2014/main" id="{82927F09-86B9-4343-BE92-B315F9F5E0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EB8958A-81A1-DB41-A23C-0A9A093F20D2}"/>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167394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BAB7C-F8E0-8E45-AA81-C8DE62CFE5E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11FE777-CB11-3541-8469-DB62DFA2B7C1}"/>
              </a:ext>
            </a:extLst>
          </p:cNvPr>
          <p:cNvSpPr>
            <a:spLocks noGrp="1"/>
          </p:cNvSpPr>
          <p:nvPr>
            <p:ph type="dt" sz="half" idx="10"/>
          </p:nvPr>
        </p:nvSpPr>
        <p:spPr/>
        <p:txBody>
          <a:bodyPr/>
          <a:lstStyle/>
          <a:p>
            <a:fld id="{55C849CD-3147-AE41-80E1-4A343CC58167}" type="datetimeFigureOut">
              <a:t>28/06/2019</a:t>
            </a:fld>
            <a:endParaRPr lang="fr-FR"/>
          </a:p>
        </p:txBody>
      </p:sp>
      <p:sp>
        <p:nvSpPr>
          <p:cNvPr id="4" name="Espace réservé du pied de page 3">
            <a:extLst>
              <a:ext uri="{FF2B5EF4-FFF2-40B4-BE49-F238E27FC236}">
                <a16:creationId xmlns:a16="http://schemas.microsoft.com/office/drawing/2014/main" id="{683EF74C-754E-9049-8B29-59737F4ADD5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EA81703-A147-BB43-8865-3035319D1543}"/>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153589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84205E1-2CF7-C54B-97C9-674A71E15CCB}"/>
              </a:ext>
            </a:extLst>
          </p:cNvPr>
          <p:cNvSpPr>
            <a:spLocks noGrp="1"/>
          </p:cNvSpPr>
          <p:nvPr>
            <p:ph type="dt" sz="half" idx="10"/>
          </p:nvPr>
        </p:nvSpPr>
        <p:spPr/>
        <p:txBody>
          <a:bodyPr/>
          <a:lstStyle/>
          <a:p>
            <a:fld id="{55C849CD-3147-AE41-80E1-4A343CC58167}" type="datetimeFigureOut">
              <a:t>28/06/2019</a:t>
            </a:fld>
            <a:endParaRPr lang="fr-FR"/>
          </a:p>
        </p:txBody>
      </p:sp>
      <p:sp>
        <p:nvSpPr>
          <p:cNvPr id="3" name="Espace réservé du pied de page 2">
            <a:extLst>
              <a:ext uri="{FF2B5EF4-FFF2-40B4-BE49-F238E27FC236}">
                <a16:creationId xmlns:a16="http://schemas.microsoft.com/office/drawing/2014/main" id="{62B27D24-715D-0045-9F6C-89719498EFC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C524E26-E344-8344-ACE7-921DE880143A}"/>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110048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3839A-D8ED-1C4D-AD7B-19C91A5197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EE965AE-02C2-C841-AB9D-1A315D0AA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625BD0F-5AFC-1F42-87A3-6C9A2085E7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8843E8-0B2D-A446-B7EC-D94BCCE1428D}"/>
              </a:ext>
            </a:extLst>
          </p:cNvPr>
          <p:cNvSpPr>
            <a:spLocks noGrp="1"/>
          </p:cNvSpPr>
          <p:nvPr>
            <p:ph type="dt" sz="half" idx="10"/>
          </p:nvPr>
        </p:nvSpPr>
        <p:spPr/>
        <p:txBody>
          <a:bodyPr/>
          <a:lstStyle/>
          <a:p>
            <a:fld id="{55C849CD-3147-AE41-80E1-4A343CC58167}" type="datetimeFigureOut">
              <a:t>28/06/2019</a:t>
            </a:fld>
            <a:endParaRPr lang="fr-FR"/>
          </a:p>
        </p:txBody>
      </p:sp>
      <p:sp>
        <p:nvSpPr>
          <p:cNvPr id="6" name="Espace réservé du pied de page 5">
            <a:extLst>
              <a:ext uri="{FF2B5EF4-FFF2-40B4-BE49-F238E27FC236}">
                <a16:creationId xmlns:a16="http://schemas.microsoft.com/office/drawing/2014/main" id="{4DFBBE0F-471E-7C4B-A849-FA5F014DFE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163CA2-187B-414D-99B9-93A00A36508C}"/>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176272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F3ADC-0495-5143-A1CE-286008E280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9D2D1C-36FA-A54F-8160-A917FACCA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A71720E-4F80-AF40-9F4C-D230F36EE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7F26CD-7E74-4544-90A7-A0B5E242BE49}"/>
              </a:ext>
            </a:extLst>
          </p:cNvPr>
          <p:cNvSpPr>
            <a:spLocks noGrp="1"/>
          </p:cNvSpPr>
          <p:nvPr>
            <p:ph type="dt" sz="half" idx="10"/>
          </p:nvPr>
        </p:nvSpPr>
        <p:spPr/>
        <p:txBody>
          <a:bodyPr/>
          <a:lstStyle/>
          <a:p>
            <a:fld id="{55C849CD-3147-AE41-80E1-4A343CC58167}" type="datetimeFigureOut">
              <a:t>28/06/2019</a:t>
            </a:fld>
            <a:endParaRPr lang="fr-FR"/>
          </a:p>
        </p:txBody>
      </p:sp>
      <p:sp>
        <p:nvSpPr>
          <p:cNvPr id="6" name="Espace réservé du pied de page 5">
            <a:extLst>
              <a:ext uri="{FF2B5EF4-FFF2-40B4-BE49-F238E27FC236}">
                <a16:creationId xmlns:a16="http://schemas.microsoft.com/office/drawing/2014/main" id="{4AFBF41B-9B7E-4444-8DD8-C3593244F0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294388-3407-2640-84A6-CD29F8DC4B5E}"/>
              </a:ext>
            </a:extLst>
          </p:cNvPr>
          <p:cNvSpPr>
            <a:spLocks noGrp="1"/>
          </p:cNvSpPr>
          <p:nvPr>
            <p:ph type="sldNum" sz="quarter" idx="12"/>
          </p:nvPr>
        </p:nvSpPr>
        <p:spPr/>
        <p:txBody>
          <a:bodyPr/>
          <a:lstStyle/>
          <a:p>
            <a:fld id="{FCD865C3-E18F-154D-A8AA-9AB91787CDF8}" type="slidenum">
              <a:t>‹N°›</a:t>
            </a:fld>
            <a:endParaRPr lang="fr-FR"/>
          </a:p>
        </p:txBody>
      </p:sp>
    </p:spTree>
    <p:extLst>
      <p:ext uri="{BB962C8B-B14F-4D97-AF65-F5344CB8AC3E}">
        <p14:creationId xmlns:p14="http://schemas.microsoft.com/office/powerpoint/2010/main" val="303964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D61AFBC-210E-9F4A-AABD-D2EF103BEE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CB57958-35E6-6146-A2CF-3B3C38895A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049C9E-C77F-1F4D-89B4-AC850EF7F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849CD-3147-AE41-80E1-4A343CC58167}" type="datetimeFigureOut">
              <a:t>28/06/2019</a:t>
            </a:fld>
            <a:endParaRPr lang="fr-FR"/>
          </a:p>
        </p:txBody>
      </p:sp>
      <p:sp>
        <p:nvSpPr>
          <p:cNvPr id="5" name="Espace réservé du pied de page 4">
            <a:extLst>
              <a:ext uri="{FF2B5EF4-FFF2-40B4-BE49-F238E27FC236}">
                <a16:creationId xmlns:a16="http://schemas.microsoft.com/office/drawing/2014/main" id="{AB00F35A-EC94-2145-9B6F-154211BED4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E640BC9-F968-F241-86E2-8EB8F7753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865C3-E18F-154D-A8AA-9AB91787CDF8}" type="slidenum">
              <a:t>‹N°›</a:t>
            </a:fld>
            <a:endParaRPr lang="fr-FR"/>
          </a:p>
        </p:txBody>
      </p:sp>
    </p:spTree>
    <p:extLst>
      <p:ext uri="{BB962C8B-B14F-4D97-AF65-F5344CB8AC3E}">
        <p14:creationId xmlns:p14="http://schemas.microsoft.com/office/powerpoint/2010/main" val="1127172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92" y="454863"/>
            <a:ext cx="3022222" cy="1409524"/>
          </a:xfrm>
          <a:prstGeom prst="rect">
            <a:avLst/>
          </a:prstGeom>
        </p:spPr>
      </p:pic>
      <p:sp>
        <p:nvSpPr>
          <p:cNvPr id="5" name="Rectangle 4"/>
          <p:cNvSpPr/>
          <p:nvPr/>
        </p:nvSpPr>
        <p:spPr>
          <a:xfrm>
            <a:off x="127000" y="5063067"/>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99533" y="5063066"/>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72066" y="5063067"/>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a:spLocks noGrp="1"/>
          </p:cNvSpPr>
          <p:nvPr>
            <p:ph type="ctrTitle"/>
          </p:nvPr>
        </p:nvSpPr>
        <p:spPr>
          <a:xfrm>
            <a:off x="1839537" y="3777701"/>
            <a:ext cx="8512926" cy="2625436"/>
          </a:xfrm>
        </p:spPr>
        <p:txBody>
          <a:bodyPr>
            <a:noAutofit/>
          </a:bodyPr>
          <a:lstStyle/>
          <a:p>
            <a:r>
              <a:rPr lang="fr-FR" b="1" dirty="0">
                <a:solidFill>
                  <a:srgbClr val="5693CA"/>
                </a:solidFill>
                <a:latin typeface="DIN Offc Pro Cond" panose="020B0506020101010102" pitchFamily="34" charset="0"/>
                <a:ea typeface="Roboto" panose="02000000000000000000" pitchFamily="2" charset="0"/>
              </a:rPr>
              <a:t>SUSTAINABLE EUROPE </a:t>
            </a:r>
            <a:br>
              <a:rPr lang="fr-FR" b="1" dirty="0">
                <a:solidFill>
                  <a:srgbClr val="5693CA"/>
                </a:solidFill>
                <a:latin typeface="DIN Offc Pro Cond" panose="020B0506020101010102" pitchFamily="34" charset="0"/>
                <a:ea typeface="Roboto" panose="02000000000000000000" pitchFamily="2" charset="0"/>
              </a:rPr>
            </a:br>
            <a:r>
              <a:rPr lang="fr-FR" b="1" dirty="0">
                <a:solidFill>
                  <a:srgbClr val="5693CA"/>
                </a:solidFill>
                <a:latin typeface="DIN Offc Pro Cond" panose="020B0506020101010102" pitchFamily="34" charset="0"/>
                <a:ea typeface="Roboto" panose="02000000000000000000" pitchFamily="2" charset="0"/>
              </a:rPr>
              <a:t>FROM 1992 TO 2024</a:t>
            </a:r>
            <a:br>
              <a:rPr lang="fr-FR" sz="5400" b="1" dirty="0">
                <a:solidFill>
                  <a:srgbClr val="5693CA"/>
                </a:solidFill>
                <a:latin typeface="DIN Offc Pro Cond" panose="020B0506020101010102" pitchFamily="34" charset="0"/>
                <a:ea typeface="Roboto" panose="02000000000000000000" pitchFamily="2" charset="0"/>
              </a:rPr>
            </a:br>
            <a:br>
              <a:rPr lang="fr-FR" sz="4800" b="1" dirty="0">
                <a:solidFill>
                  <a:srgbClr val="5693CA"/>
                </a:solidFill>
                <a:latin typeface="DIN Offc Pro Cond" panose="020B0506020101010102" pitchFamily="34" charset="0"/>
                <a:ea typeface="Roboto" panose="02000000000000000000" pitchFamily="2" charset="0"/>
              </a:rPr>
            </a:br>
            <a:r>
              <a:rPr lang="fr-FR" sz="3600" b="1" dirty="0">
                <a:latin typeface="DIN Offc Pro Cond" panose="020B0506020101010102" pitchFamily="34" charset="0"/>
                <a:ea typeface="Roboto" panose="02000000000000000000" pitchFamily="2" charset="0"/>
              </a:rPr>
              <a:t>Geneviève Pons </a:t>
            </a:r>
            <a:br>
              <a:rPr lang="fr-FR" sz="3600" dirty="0">
                <a:latin typeface="DIN Offc Pro Cond" panose="020B0506020101010102" pitchFamily="34" charset="0"/>
                <a:ea typeface="Roboto" panose="02000000000000000000" pitchFamily="2" charset="0"/>
              </a:rPr>
            </a:br>
            <a:r>
              <a:rPr lang="fr-FR" sz="3600" dirty="0">
                <a:latin typeface="DIN Offc Pro Cond" panose="020B0506020101010102" pitchFamily="34" charset="0"/>
                <a:ea typeface="Roboto" panose="02000000000000000000" pitchFamily="2" charset="0"/>
              </a:rPr>
              <a:t>Director of the Jacques Delors Institute Brussels office </a:t>
            </a:r>
            <a:endParaRPr lang="fr-FR" sz="5400" dirty="0">
              <a:latin typeface="DIN Offc Pro Cond" panose="020B0506020101010102" pitchFamily="34" charset="0"/>
              <a:ea typeface="Roboto" panose="02000000000000000000" pitchFamily="2" charset="0"/>
            </a:endParaRPr>
          </a:p>
        </p:txBody>
      </p:sp>
      <p:sp>
        <p:nvSpPr>
          <p:cNvPr id="9" name="ZoneTexte 8"/>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spTree>
    <p:extLst>
      <p:ext uri="{BB962C8B-B14F-4D97-AF65-F5344CB8AC3E}">
        <p14:creationId xmlns:p14="http://schemas.microsoft.com/office/powerpoint/2010/main" val="175388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134533" y="355069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sp>
        <p:nvSpPr>
          <p:cNvPr id="11" name="ZoneTexte 10"/>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pic>
        <p:nvPicPr>
          <p:cNvPr id="5" name="Image 4" descr="Une image contenant texte, journal&#10;&#10;Description générée automatiquement">
            <a:extLst>
              <a:ext uri="{FF2B5EF4-FFF2-40B4-BE49-F238E27FC236}">
                <a16:creationId xmlns:a16="http://schemas.microsoft.com/office/drawing/2014/main" id="{C365CE83-F654-3A43-A11F-7BFE60FC5FB7}"/>
              </a:ext>
            </a:extLst>
          </p:cNvPr>
          <p:cNvPicPr>
            <a:picLocks noChangeAspect="1"/>
          </p:cNvPicPr>
          <p:nvPr/>
        </p:nvPicPr>
        <p:blipFill>
          <a:blip r:embed="rId2"/>
          <a:stretch>
            <a:fillRect/>
          </a:stretch>
        </p:blipFill>
        <p:spPr>
          <a:xfrm>
            <a:off x="1046093" y="1"/>
            <a:ext cx="8852371" cy="6858000"/>
          </a:xfrm>
          <a:prstGeom prst="rect">
            <a:avLst/>
          </a:prstGeom>
        </p:spPr>
      </p:pic>
    </p:spTree>
    <p:extLst>
      <p:ext uri="{BB962C8B-B14F-4D97-AF65-F5344CB8AC3E}">
        <p14:creationId xmlns:p14="http://schemas.microsoft.com/office/powerpoint/2010/main" val="220530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9414A0-6D98-453E-93B1-E03F84BE8480}"/>
              </a:ext>
            </a:extLst>
          </p:cNvPr>
          <p:cNvSpPr>
            <a:spLocks noGrp="1"/>
          </p:cNvSpPr>
          <p:nvPr>
            <p:ph type="ctrTitle"/>
          </p:nvPr>
        </p:nvSpPr>
        <p:spPr/>
        <p:txBody>
          <a:bodyPr/>
          <a:lstStyle/>
          <a:p>
            <a:r>
              <a:rPr lang="fr-FR" dirty="0"/>
              <a:t>2015-2017: </a:t>
            </a:r>
            <a:r>
              <a:rPr lang="fr-FR" dirty="0" err="1"/>
              <a:t>disappointed</a:t>
            </a:r>
            <a:r>
              <a:rPr lang="fr-FR" dirty="0"/>
              <a:t> </a:t>
            </a:r>
            <a:r>
              <a:rPr lang="fr-FR" dirty="0" err="1"/>
              <a:t>hopes</a:t>
            </a:r>
            <a:endParaRPr lang="fr-FR" dirty="0"/>
          </a:p>
        </p:txBody>
      </p:sp>
      <p:sp>
        <p:nvSpPr>
          <p:cNvPr id="3" name="Sous-titre 2">
            <a:extLst>
              <a:ext uri="{FF2B5EF4-FFF2-40B4-BE49-F238E27FC236}">
                <a16:creationId xmlns:a16="http://schemas.microsoft.com/office/drawing/2014/main" id="{CEAAE3E2-6E33-4BEB-8C3B-EE7E6D91ACD8}"/>
              </a:ext>
            </a:extLst>
          </p:cNvPr>
          <p:cNvSpPr>
            <a:spLocks noGrp="1"/>
          </p:cNvSpPr>
          <p:nvPr>
            <p:ph type="subTitle" idx="1"/>
          </p:nvPr>
        </p:nvSpPr>
        <p:spPr/>
        <p:txBody>
          <a:bodyPr>
            <a:normAutofit lnSpcReduction="10000"/>
          </a:bodyPr>
          <a:lstStyle/>
          <a:p>
            <a:r>
              <a:rPr lang="fr-FR" dirty="0" err="1"/>
              <a:t>September</a:t>
            </a:r>
            <a:r>
              <a:rPr lang="fr-FR" dirty="0"/>
              <a:t> 2015: New-York</a:t>
            </a:r>
          </a:p>
          <a:p>
            <a:r>
              <a:rPr lang="fr-FR" dirty="0" err="1"/>
              <a:t>December</a:t>
            </a:r>
            <a:r>
              <a:rPr lang="fr-FR" dirty="0"/>
              <a:t> 2015: Paris</a:t>
            </a:r>
          </a:p>
          <a:p>
            <a:r>
              <a:rPr lang="fr-FR" dirty="0"/>
              <a:t>23 June 2016: Brexit</a:t>
            </a:r>
          </a:p>
          <a:p>
            <a:r>
              <a:rPr lang="fr-FR" dirty="0"/>
              <a:t>8 </a:t>
            </a:r>
            <a:r>
              <a:rPr lang="fr-FR" dirty="0" err="1"/>
              <a:t>November</a:t>
            </a:r>
            <a:r>
              <a:rPr lang="fr-FR" dirty="0"/>
              <a:t> 2016: Trump</a:t>
            </a:r>
          </a:p>
        </p:txBody>
      </p:sp>
    </p:spTree>
    <p:extLst>
      <p:ext uri="{BB962C8B-B14F-4D97-AF65-F5344CB8AC3E}">
        <p14:creationId xmlns:p14="http://schemas.microsoft.com/office/powerpoint/2010/main" val="327708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BABB541-EECE-7C46-BB34-B291E67CF12F}"/>
              </a:ext>
            </a:extLst>
          </p:cNvPr>
          <p:cNvPicPr>
            <a:picLocks noGrp="1" noChangeAspect="1"/>
          </p:cNvPicPr>
          <p:nvPr>
            <p:ph idx="1"/>
          </p:nvPr>
        </p:nvPicPr>
        <p:blipFill>
          <a:blip r:embed="rId2"/>
          <a:stretch>
            <a:fillRect/>
          </a:stretch>
        </p:blipFill>
        <p:spPr>
          <a:xfrm>
            <a:off x="796583" y="0"/>
            <a:ext cx="10598833" cy="7472363"/>
          </a:xfrm>
        </p:spPr>
      </p:pic>
    </p:spTree>
    <p:extLst>
      <p:ext uri="{BB962C8B-B14F-4D97-AF65-F5344CB8AC3E}">
        <p14:creationId xmlns:p14="http://schemas.microsoft.com/office/powerpoint/2010/main" val="81398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unfccc.int/media/548426/figueres.jpg?width=438px&amp;height=219px">
            <a:extLst>
              <a:ext uri="{FF2B5EF4-FFF2-40B4-BE49-F238E27FC236}">
                <a16:creationId xmlns:a16="http://schemas.microsoft.com/office/drawing/2014/main" id="{2948A828-0B66-194B-A101-1D991606F46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911" y="396874"/>
            <a:ext cx="11428413" cy="6018213"/>
          </a:xfrm>
          <a:prstGeom prst="rect">
            <a:avLst/>
          </a:prstGeom>
          <a:noFill/>
          <a:ln>
            <a:noFill/>
          </a:ln>
        </p:spPr>
      </p:pic>
    </p:spTree>
    <p:extLst>
      <p:ext uri="{BB962C8B-B14F-4D97-AF65-F5344CB8AC3E}">
        <p14:creationId xmlns:p14="http://schemas.microsoft.com/office/powerpoint/2010/main" val="1063574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D5DD4-D4B9-1149-9D8A-EA50F6867187}"/>
              </a:ext>
            </a:extLst>
          </p:cNvPr>
          <p:cNvSpPr>
            <a:spLocks noGrp="1"/>
          </p:cNvSpPr>
          <p:nvPr>
            <p:ph type="title"/>
          </p:nvPr>
        </p:nvSpPr>
        <p:spPr>
          <a:xfrm>
            <a:off x="952500" y="2880518"/>
            <a:ext cx="10515600" cy="1325563"/>
          </a:xfrm>
        </p:spPr>
        <p:txBody>
          <a:bodyPr>
            <a:noAutofit/>
          </a:bodyPr>
          <a:lstStyle/>
          <a:p>
            <a:r>
              <a:rPr lang="fr-FR" sz="6600" b="1"/>
              <a:t>23 JUNE 2016 : BREXIT ! </a:t>
            </a:r>
            <a:br>
              <a:rPr lang="fr-FR" sz="6600" b="1"/>
            </a:br>
            <a:r>
              <a:rPr lang="fr-FR" sz="6600" b="1"/>
              <a:t> </a:t>
            </a:r>
            <a:br>
              <a:rPr lang="fr-FR" sz="6600" b="1"/>
            </a:br>
            <a:r>
              <a:rPr lang="fr-FR" sz="6600" b="1"/>
              <a:t>8 NOVEMBRE 2016 : TRUMP ! </a:t>
            </a:r>
          </a:p>
        </p:txBody>
      </p:sp>
    </p:spTree>
    <p:extLst>
      <p:ext uri="{BB962C8B-B14F-4D97-AF65-F5344CB8AC3E}">
        <p14:creationId xmlns:p14="http://schemas.microsoft.com/office/powerpoint/2010/main" val="9029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p:nvPr>
        </p:nvSpPr>
        <p:spPr>
          <a:xfrm>
            <a:off x="854744" y="507166"/>
            <a:ext cx="7683614" cy="1409524"/>
          </a:xfrm>
        </p:spPr>
        <p:txBody>
          <a:bodyPr>
            <a:noAutofit/>
          </a:bodyPr>
          <a:lstStyle/>
          <a:p>
            <a:pPr algn="l"/>
            <a:r>
              <a:rPr lang="fr-FR" sz="3600" b="1" dirty="0">
                <a:solidFill>
                  <a:srgbClr val="0070C0"/>
                </a:solidFill>
                <a:latin typeface="DIN Offc Pro Cond" panose="020B0506020101010102" pitchFamily="34" charset="0"/>
                <a:ea typeface="Roboto" panose="02000000000000000000" pitchFamily="2" charset="0"/>
              </a:rPr>
              <a:t>DISCOURS DE JACQUES DELORS A RIO </a:t>
            </a:r>
            <a:r>
              <a:rPr lang="fr-FR" sz="3600" dirty="0">
                <a:solidFill>
                  <a:srgbClr val="0070C0"/>
                </a:solidFill>
                <a:latin typeface="DIN Offc Pro Cond" panose="020B0506020101010102" pitchFamily="34" charset="0"/>
                <a:ea typeface="Roboto" panose="02000000000000000000" pitchFamily="2" charset="0"/>
              </a:rPr>
              <a:t>13 JUIN 1992</a:t>
            </a:r>
            <a:endParaRPr lang="fr-FR" sz="3600" dirty="0">
              <a:latin typeface="DIN Offc Pro Cond" panose="020B0506020101010102" pitchFamily="34" charset="0"/>
              <a:ea typeface="Roboto" panose="02000000000000000000" pitchFamily="2" charset="0"/>
            </a:endParaRPr>
          </a:p>
        </p:txBody>
      </p:sp>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134533" y="355069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sp>
        <p:nvSpPr>
          <p:cNvPr id="11" name="ZoneTexte 10"/>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pic>
        <p:nvPicPr>
          <p:cNvPr id="6" name="Image 5" descr="Une image contenant capture d’écran&#10;&#10;Description générée automatiquement">
            <a:extLst>
              <a:ext uri="{FF2B5EF4-FFF2-40B4-BE49-F238E27FC236}">
                <a16:creationId xmlns:a16="http://schemas.microsoft.com/office/drawing/2014/main" id="{45E76BDF-BA26-B045-A36E-1AA59B29DA83}"/>
              </a:ext>
            </a:extLst>
          </p:cNvPr>
          <p:cNvPicPr>
            <a:picLocks noChangeAspect="1"/>
          </p:cNvPicPr>
          <p:nvPr/>
        </p:nvPicPr>
        <p:blipFill>
          <a:blip r:embed="rId2"/>
          <a:stretch>
            <a:fillRect/>
          </a:stretch>
        </p:blipFill>
        <p:spPr>
          <a:xfrm>
            <a:off x="0" y="-1"/>
            <a:ext cx="12098588" cy="6737647"/>
          </a:xfrm>
          <a:prstGeom prst="rect">
            <a:avLst/>
          </a:prstGeom>
        </p:spPr>
      </p:pic>
    </p:spTree>
    <p:extLst>
      <p:ext uri="{BB962C8B-B14F-4D97-AF65-F5344CB8AC3E}">
        <p14:creationId xmlns:p14="http://schemas.microsoft.com/office/powerpoint/2010/main" val="211479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92" y="454863"/>
            <a:ext cx="3022222" cy="1409524"/>
          </a:xfrm>
          <a:prstGeom prst="rect">
            <a:avLst/>
          </a:prstGeom>
        </p:spPr>
      </p:pic>
      <p:sp>
        <p:nvSpPr>
          <p:cNvPr id="8" name="Titre 1"/>
          <p:cNvSpPr>
            <a:spLocks noGrp="1"/>
          </p:cNvSpPr>
          <p:nvPr>
            <p:ph type="ctrTitle"/>
          </p:nvPr>
        </p:nvSpPr>
        <p:spPr>
          <a:xfrm>
            <a:off x="854744" y="507166"/>
            <a:ext cx="7683614" cy="1409524"/>
          </a:xfrm>
        </p:spPr>
        <p:txBody>
          <a:bodyPr>
            <a:noAutofit/>
          </a:bodyPr>
          <a:lstStyle/>
          <a:p>
            <a:pPr algn="l"/>
            <a:r>
              <a:rPr lang="fr-FR" sz="3600" b="1" dirty="0">
                <a:solidFill>
                  <a:srgbClr val="0070C0"/>
                </a:solidFill>
                <a:latin typeface="DIN Offc Pro Cond" panose="020B0506020101010102" pitchFamily="34" charset="0"/>
                <a:ea typeface="Roboto" panose="02000000000000000000" pitchFamily="2" charset="0"/>
              </a:rPr>
              <a:t>DISCOURS DE JACQUES DELORS A RIO </a:t>
            </a:r>
            <a:r>
              <a:rPr lang="fr-FR" sz="3600" dirty="0">
                <a:solidFill>
                  <a:srgbClr val="0070C0"/>
                </a:solidFill>
                <a:latin typeface="DIN Offc Pro Cond" panose="020B0506020101010102" pitchFamily="34" charset="0"/>
                <a:ea typeface="Roboto" panose="02000000000000000000" pitchFamily="2" charset="0"/>
              </a:rPr>
              <a:t>13 JUIN 1992</a:t>
            </a:r>
            <a:endParaRPr lang="fr-FR" sz="3600" dirty="0">
              <a:latin typeface="DIN Offc Pro Cond" panose="020B0506020101010102" pitchFamily="34" charset="0"/>
              <a:ea typeface="Roboto" panose="02000000000000000000" pitchFamily="2" charset="0"/>
            </a:endParaRPr>
          </a:p>
        </p:txBody>
      </p:sp>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134533" y="355069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sp>
        <p:nvSpPr>
          <p:cNvPr id="11" name="ZoneTexte 10"/>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sp>
        <p:nvSpPr>
          <p:cNvPr id="2" name="ZoneTexte 1">
            <a:extLst>
              <a:ext uri="{FF2B5EF4-FFF2-40B4-BE49-F238E27FC236}">
                <a16:creationId xmlns:a16="http://schemas.microsoft.com/office/drawing/2014/main" id="{468E9F40-92ED-7642-9DA9-3F699E7629D8}"/>
              </a:ext>
            </a:extLst>
          </p:cNvPr>
          <p:cNvSpPr txBox="1"/>
          <p:nvPr/>
        </p:nvSpPr>
        <p:spPr>
          <a:xfrm>
            <a:off x="854744" y="3003754"/>
            <a:ext cx="10889952" cy="3293209"/>
          </a:xfrm>
          <a:prstGeom prst="rect">
            <a:avLst/>
          </a:prstGeom>
          <a:noFill/>
        </p:spPr>
        <p:txBody>
          <a:bodyPr wrap="square" rtlCol="0">
            <a:spAutoFit/>
          </a:bodyPr>
          <a:lstStyle/>
          <a:p>
            <a:r>
              <a:rPr lang="fr-FR" sz="2400"/>
              <a:t>"LE CONCEPT DE DEVELOPPEMENT DURABLE NOUS INVITE A REAPPRENDRE LA VALEUR DES BIENS COLLECTIFS, DES RESSOURCES COMMUNES, A RETROUVER LE SOUCI DU LONG TERME. IL NOUS CONDUIT A INVENTER UNE NOUVELLE ETHIQUE DE L'ENVIRONNEMENT. </a:t>
            </a:r>
            <a:endParaRPr lang="fr-FR" sz="2800"/>
          </a:p>
          <a:p>
            <a:endParaRPr lang="fr-FR" sz="2400"/>
          </a:p>
          <a:p>
            <a:r>
              <a:rPr lang="fr-FR" sz="2400"/>
              <a:t>(...) C 'EST LA CROISSANCE QUI NOUS DONNERA LES MOYENS DE NOS AMBITIONS, MAIS UNE CROISSANCE QUI DONNE UN PRIX A LA NATURE." </a:t>
            </a:r>
            <a:endParaRPr lang="fr-FR" sz="2800"/>
          </a:p>
          <a:p>
            <a:pPr marL="342900" indent="-342900" algn="just">
              <a:buFontTx/>
              <a:buChar char="-"/>
            </a:pPr>
            <a:endParaRPr lang="en" sz="2000" dirty="0">
              <a:latin typeface="+mj-lt"/>
            </a:endParaRPr>
          </a:p>
          <a:p>
            <a:pPr marL="342900" indent="-342900" algn="just">
              <a:buFontTx/>
              <a:buChar char="-"/>
            </a:pPr>
            <a:endParaRPr lang="fr-FR" sz="2000" dirty="0">
              <a:latin typeface="+mj-lt"/>
            </a:endParaRPr>
          </a:p>
        </p:txBody>
      </p:sp>
      <p:pic>
        <p:nvPicPr>
          <p:cNvPr id="6" name="Image 5" descr="Une image contenant capture d’écran&#10;&#10;Description générée automatiquement">
            <a:extLst>
              <a:ext uri="{FF2B5EF4-FFF2-40B4-BE49-F238E27FC236}">
                <a16:creationId xmlns:a16="http://schemas.microsoft.com/office/drawing/2014/main" id="{994D411B-EC27-E64D-BA6E-524C276A08A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599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A9ECD-F5FC-4257-9F2B-370C67E3DCE0}"/>
              </a:ext>
            </a:extLst>
          </p:cNvPr>
          <p:cNvSpPr>
            <a:spLocks noGrp="1"/>
          </p:cNvSpPr>
          <p:nvPr>
            <p:ph type="ctrTitle"/>
          </p:nvPr>
        </p:nvSpPr>
        <p:spPr/>
        <p:txBody>
          <a:bodyPr/>
          <a:lstStyle/>
          <a:p>
            <a:r>
              <a:rPr lang="fr-FR" dirty="0"/>
              <a:t>2019-2024:</a:t>
            </a:r>
            <a:br>
              <a:rPr lang="fr-FR" dirty="0"/>
            </a:br>
            <a:r>
              <a:rPr lang="fr-FR" dirty="0" err="1"/>
              <a:t>Towards</a:t>
            </a:r>
            <a:r>
              <a:rPr lang="fr-FR" dirty="0"/>
              <a:t> </a:t>
            </a:r>
            <a:r>
              <a:rPr lang="fr-FR" dirty="0" err="1"/>
              <a:t>sustainable</a:t>
            </a:r>
            <a:r>
              <a:rPr lang="fr-FR" dirty="0"/>
              <a:t> Europe?</a:t>
            </a:r>
          </a:p>
        </p:txBody>
      </p:sp>
      <p:sp>
        <p:nvSpPr>
          <p:cNvPr id="3" name="Sous-titre 2">
            <a:extLst>
              <a:ext uri="{FF2B5EF4-FFF2-40B4-BE49-F238E27FC236}">
                <a16:creationId xmlns:a16="http://schemas.microsoft.com/office/drawing/2014/main" id="{6680E4F7-4B74-4477-ABBA-E6D5D3DD9C93}"/>
              </a:ext>
            </a:extLst>
          </p:cNvPr>
          <p:cNvSpPr>
            <a:spLocks noGrp="1"/>
          </p:cNvSpPr>
          <p:nvPr>
            <p:ph type="subTitle" idx="1"/>
          </p:nvPr>
        </p:nvSpPr>
        <p:spPr/>
        <p:txBody>
          <a:bodyPr/>
          <a:lstStyle/>
          <a:p>
            <a:r>
              <a:rPr lang="fr-FR" dirty="0"/>
              <a:t>A </a:t>
            </a:r>
            <a:r>
              <a:rPr lang="fr-FR" dirty="0" err="1"/>
              <a:t>sustainable</a:t>
            </a:r>
            <a:r>
              <a:rPr lang="fr-FR" dirty="0"/>
              <a:t> coalition </a:t>
            </a:r>
            <a:r>
              <a:rPr lang="fr-FR" dirty="0" err="1"/>
              <a:t>contract</a:t>
            </a:r>
            <a:r>
              <a:rPr lang="fr-FR" dirty="0"/>
              <a:t>?</a:t>
            </a:r>
          </a:p>
          <a:p>
            <a:r>
              <a:rPr lang="fr-FR" dirty="0"/>
              <a:t>A </a:t>
            </a:r>
            <a:r>
              <a:rPr lang="fr-FR" dirty="0" err="1"/>
              <a:t>successful</a:t>
            </a:r>
            <a:r>
              <a:rPr lang="fr-FR" dirty="0"/>
              <a:t> </a:t>
            </a:r>
            <a:r>
              <a:rPr lang="fr-FR" dirty="0" err="1"/>
              <a:t>energy</a:t>
            </a:r>
            <a:r>
              <a:rPr lang="fr-FR" dirty="0"/>
              <a:t> and </a:t>
            </a:r>
            <a:r>
              <a:rPr lang="fr-FR" dirty="0" err="1"/>
              <a:t>ecology</a:t>
            </a:r>
            <a:r>
              <a:rPr lang="fr-FR" dirty="0"/>
              <a:t> transition?</a:t>
            </a:r>
          </a:p>
        </p:txBody>
      </p:sp>
    </p:spTree>
    <p:extLst>
      <p:ext uri="{BB962C8B-B14F-4D97-AF65-F5344CB8AC3E}">
        <p14:creationId xmlns:p14="http://schemas.microsoft.com/office/powerpoint/2010/main" val="390019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p:nvPr>
        </p:nvSpPr>
        <p:spPr>
          <a:xfrm>
            <a:off x="215296" y="4635845"/>
            <a:ext cx="3757990" cy="653340"/>
          </a:xfrm>
        </p:spPr>
        <p:txBody>
          <a:bodyPr>
            <a:noAutofit/>
          </a:bodyPr>
          <a:lstStyle/>
          <a:p>
            <a:pPr algn="l"/>
            <a:r>
              <a:rPr lang="fr-FR" sz="2800" b="1" dirty="0">
                <a:solidFill>
                  <a:srgbClr val="5693CA"/>
                </a:solidFill>
                <a:latin typeface="DIN Offc Pro Cond" panose="020B0506020101010102" pitchFamily="34" charset="0"/>
                <a:ea typeface="Roboto" panose="02000000000000000000" pitchFamily="2" charset="0"/>
              </a:rPr>
              <a:t>Jacques Delors Institute </a:t>
            </a:r>
            <a:br>
              <a:rPr lang="fr-FR" sz="2800" b="1" dirty="0">
                <a:solidFill>
                  <a:srgbClr val="5693CA"/>
                </a:solidFill>
                <a:latin typeface="DIN Offc Pro Cond" panose="020B0506020101010102" pitchFamily="34" charset="0"/>
                <a:ea typeface="Roboto" panose="02000000000000000000" pitchFamily="2" charset="0"/>
              </a:rPr>
            </a:br>
            <a:r>
              <a:rPr lang="fr-FR" sz="2800" b="1" dirty="0">
                <a:solidFill>
                  <a:srgbClr val="5693CA"/>
                </a:solidFill>
                <a:latin typeface="DIN Offc Pro Cond" panose="020B0506020101010102" pitchFamily="34" charset="0"/>
                <a:ea typeface="Roboto" panose="02000000000000000000" pitchFamily="2" charset="0"/>
              </a:rPr>
              <a:t>latest publications</a:t>
            </a:r>
            <a:br>
              <a:rPr lang="fr-FR" sz="2800" b="1" dirty="0">
                <a:solidFill>
                  <a:srgbClr val="5693CA"/>
                </a:solidFill>
                <a:latin typeface="DIN Offc Pro Cond" panose="020B0506020101010102" pitchFamily="34" charset="0"/>
                <a:ea typeface="Roboto" panose="02000000000000000000" pitchFamily="2" charset="0"/>
              </a:rPr>
            </a:br>
            <a:br>
              <a:rPr lang="fr-FR" sz="2800" b="1" dirty="0">
                <a:solidFill>
                  <a:srgbClr val="5693CA"/>
                </a:solidFill>
                <a:latin typeface="DIN Offc Pro Cond" panose="020B0506020101010102" pitchFamily="34" charset="0"/>
                <a:ea typeface="Roboto" panose="02000000000000000000" pitchFamily="2" charset="0"/>
              </a:rPr>
            </a:br>
            <a:r>
              <a:rPr lang="fr-FR" sz="2800" b="1" dirty="0">
                <a:solidFill>
                  <a:srgbClr val="5693CA"/>
                </a:solidFill>
                <a:latin typeface="DIN Offc Pro Cond" panose="020B0506020101010102" pitchFamily="34" charset="0"/>
                <a:ea typeface="Roboto" panose="02000000000000000000" pitchFamily="2" charset="0"/>
              </a:rPr>
              <a:t>BRIEF (MAY 2019):  </a:t>
            </a:r>
            <a:r>
              <a:rPr lang="fr-FR" sz="2800" dirty="0">
                <a:solidFill>
                  <a:srgbClr val="5693CA"/>
                </a:solidFill>
                <a:latin typeface="DIN Offc Pro Cond" panose="020B0506020101010102" pitchFamily="34" charset="0"/>
                <a:ea typeface="Roboto" panose="02000000000000000000" pitchFamily="2" charset="0"/>
              </a:rPr>
              <a:t>Climate change at the heart of a new european political balance? </a:t>
            </a:r>
            <a:br>
              <a:rPr lang="fr-FR" sz="2800" dirty="0">
                <a:solidFill>
                  <a:srgbClr val="5693CA"/>
                </a:solidFill>
                <a:latin typeface="DIN Offc Pro Cond" panose="020B0506020101010102" pitchFamily="34" charset="0"/>
                <a:ea typeface="Roboto" panose="02000000000000000000" pitchFamily="2" charset="0"/>
              </a:rPr>
            </a:br>
            <a:r>
              <a:rPr lang="fr-FR" sz="2800" dirty="0">
                <a:latin typeface="DIN Offc Pro Cond" panose="020B0506020101010102" pitchFamily="34" charset="0"/>
                <a:ea typeface="Roboto" panose="02000000000000000000" pitchFamily="2" charset="0"/>
              </a:rPr>
              <a:t>Thomas Pellerin-Carlin, Geneviève Pons, Thierry Chopin</a:t>
            </a:r>
          </a:p>
        </p:txBody>
      </p:sp>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003299" y="342900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pic>
        <p:nvPicPr>
          <p:cNvPr id="13" name="Image 12" descr="Une image contenant capture d’écran, journal, texte&#10;&#10;Description générée automatiquement">
            <a:extLst>
              <a:ext uri="{FF2B5EF4-FFF2-40B4-BE49-F238E27FC236}">
                <a16:creationId xmlns:a16="http://schemas.microsoft.com/office/drawing/2014/main" id="{924B163C-066D-3549-B18B-028B139C659A}"/>
              </a:ext>
            </a:extLst>
          </p:cNvPr>
          <p:cNvPicPr>
            <a:picLocks noChangeAspect="1"/>
          </p:cNvPicPr>
          <p:nvPr/>
        </p:nvPicPr>
        <p:blipFill>
          <a:blip r:embed="rId2"/>
          <a:stretch>
            <a:fillRect/>
          </a:stretch>
        </p:blipFill>
        <p:spPr>
          <a:xfrm>
            <a:off x="4211562" y="348935"/>
            <a:ext cx="6726379" cy="6160129"/>
          </a:xfrm>
          <a:prstGeom prst="rect">
            <a:avLst/>
          </a:prstGeom>
          <a:ln w="34925">
            <a:solidFill>
              <a:schemeClr val="accent1">
                <a:shade val="50000"/>
              </a:schemeClr>
            </a:solidFill>
          </a:ln>
        </p:spPr>
      </p:pic>
    </p:spTree>
    <p:extLst>
      <p:ext uri="{BB962C8B-B14F-4D97-AF65-F5344CB8AC3E}">
        <p14:creationId xmlns:p14="http://schemas.microsoft.com/office/powerpoint/2010/main" val="9761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92" y="454863"/>
            <a:ext cx="3022222" cy="1409524"/>
          </a:xfrm>
          <a:prstGeom prst="rect">
            <a:avLst/>
          </a:prstGeom>
        </p:spPr>
      </p:pic>
      <p:sp>
        <p:nvSpPr>
          <p:cNvPr id="5" name="Rectangle 4"/>
          <p:cNvSpPr/>
          <p:nvPr/>
        </p:nvSpPr>
        <p:spPr>
          <a:xfrm>
            <a:off x="127000" y="5063067"/>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99533" y="5063066"/>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72066" y="5063067"/>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a:spLocks noGrp="1"/>
          </p:cNvSpPr>
          <p:nvPr>
            <p:ph type="ctrTitle"/>
          </p:nvPr>
        </p:nvSpPr>
        <p:spPr>
          <a:xfrm>
            <a:off x="1134533" y="506453"/>
            <a:ext cx="8214361" cy="1010023"/>
          </a:xfrm>
        </p:spPr>
        <p:txBody>
          <a:bodyPr>
            <a:noAutofit/>
          </a:bodyPr>
          <a:lstStyle/>
          <a:p>
            <a:pPr algn="l"/>
            <a:r>
              <a:rPr lang="fr-FR" sz="2800" b="1" dirty="0">
                <a:solidFill>
                  <a:srgbClr val="5693CA"/>
                </a:solidFill>
                <a:latin typeface="DIN Offc Pro Cond" panose="020B0506020101010102" pitchFamily="34" charset="0"/>
                <a:ea typeface="Roboto" panose="02000000000000000000" pitchFamily="2" charset="0"/>
              </a:rPr>
              <a:t>2019: Climate change and protecting the environment as top-priority of EU voters. </a:t>
            </a:r>
            <a:endParaRPr lang="fr-FR" sz="2800" b="1" dirty="0">
              <a:latin typeface="DIN Offc Pro Cond" panose="020B0506020101010102" pitchFamily="34" charset="0"/>
              <a:ea typeface="Roboto" panose="02000000000000000000" pitchFamily="2" charset="0"/>
            </a:endParaRPr>
          </a:p>
        </p:txBody>
      </p:sp>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003299" y="342900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pic>
        <p:nvPicPr>
          <p:cNvPr id="12" name="Image 11" descr="C:\Users\pellerin-carlin\AppData\Local\Microsoft\Windows\INetCache\Content.Outlook\WP1KPSU4\2_.png">
            <a:extLst>
              <a:ext uri="{FF2B5EF4-FFF2-40B4-BE49-F238E27FC236}">
                <a16:creationId xmlns:a16="http://schemas.microsoft.com/office/drawing/2014/main" id="{C7DFEC67-CF5A-4F4B-B4E1-EE41B5174A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76885" y="1578928"/>
            <a:ext cx="7519728" cy="5279072"/>
          </a:xfrm>
          <a:prstGeom prst="rect">
            <a:avLst/>
          </a:prstGeom>
          <a:noFill/>
          <a:ln>
            <a:noFill/>
          </a:ln>
        </p:spPr>
      </p:pic>
    </p:spTree>
    <p:extLst>
      <p:ext uri="{BB962C8B-B14F-4D97-AF65-F5344CB8AC3E}">
        <p14:creationId xmlns:p14="http://schemas.microsoft.com/office/powerpoint/2010/main" val="45429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92" y="454863"/>
            <a:ext cx="3022222" cy="1409524"/>
          </a:xfrm>
          <a:prstGeom prst="rect">
            <a:avLst/>
          </a:prstGeom>
        </p:spPr>
      </p:pic>
      <p:sp>
        <p:nvSpPr>
          <p:cNvPr id="8" name="Titre 1"/>
          <p:cNvSpPr>
            <a:spLocks noGrp="1"/>
          </p:cNvSpPr>
          <p:nvPr>
            <p:ph type="ctrTitle"/>
          </p:nvPr>
        </p:nvSpPr>
        <p:spPr>
          <a:xfrm>
            <a:off x="2881013" y="854364"/>
            <a:ext cx="7985507" cy="1010023"/>
          </a:xfrm>
        </p:spPr>
        <p:txBody>
          <a:bodyPr>
            <a:noAutofit/>
          </a:bodyPr>
          <a:lstStyle/>
          <a:p>
            <a:pPr algn="l"/>
            <a:r>
              <a:rPr lang="fr-FR" sz="2400" b="1" dirty="0">
                <a:latin typeface="DIN Offc Pro Cond" panose="020B0506020101010102" pitchFamily="34" charset="0"/>
                <a:ea typeface="Roboto" panose="02000000000000000000" pitchFamily="2" charset="0"/>
              </a:rPr>
              <a:t>JACQUES DELORS INSTITUTE: WHO ARE WE ?</a:t>
            </a:r>
          </a:p>
        </p:txBody>
      </p:sp>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2881013" y="4553498"/>
            <a:ext cx="8519271" cy="13930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000" dirty="0">
                <a:ea typeface="Roboto Light" pitchFamily="2" charset="0"/>
                <a:sym typeface="Wingdings" pitchFamily="2" charset="2"/>
              </a:rPr>
              <a:t> </a:t>
            </a:r>
            <a:r>
              <a:rPr lang="en" sz="2000"/>
              <a:t>We are the European think tank founded by Jacques Delors in 1996 (under the name Notre Europe), at the end of his presidency of the European Commission.</a:t>
            </a:r>
            <a:r>
              <a:rPr lang="fr-FR" sz="2000" dirty="0">
                <a:ea typeface="Roboto Light" pitchFamily="2" charset="0"/>
              </a:rPr>
              <a:t> </a:t>
            </a:r>
            <a:r>
              <a:rPr lang="en" sz="2000" dirty="0">
                <a:ea typeface="Roboto Light" pitchFamily="2" charset="0"/>
              </a:rPr>
              <a:t>We are committed to a </a:t>
            </a:r>
            <a:r>
              <a:rPr lang="en" sz="2000" b="1" dirty="0">
                <a:ea typeface="Roboto Light" pitchFamily="2" charset="0"/>
              </a:rPr>
              <a:t>pedagogical and proposal-oriented </a:t>
            </a:r>
            <a:r>
              <a:rPr lang="en" sz="2000" dirty="0">
                <a:ea typeface="Roboto Light" pitchFamily="2" charset="0"/>
              </a:rPr>
              <a:t>approach to the European integration: "</a:t>
            </a:r>
            <a:r>
              <a:rPr lang="en" sz="2000" b="1" dirty="0">
                <a:ea typeface="Roboto Light" pitchFamily="2" charset="0"/>
              </a:rPr>
              <a:t>to build a bridge between citizens, media and decision-makers</a:t>
            </a:r>
            <a:r>
              <a:rPr lang="en" sz="2000" dirty="0">
                <a:ea typeface="Roboto Light" pitchFamily="2" charset="0"/>
              </a:rPr>
              <a:t>".</a:t>
            </a:r>
            <a:endParaRPr lang="fr-FR" sz="2000" dirty="0">
              <a:ea typeface="Roboto Light" pitchFamily="2" charset="0"/>
            </a:endParaRPr>
          </a:p>
          <a:p>
            <a:pPr algn="l"/>
            <a:endParaRPr lang="fr-FR" sz="2000" dirty="0">
              <a:latin typeface="Roboto Light" pitchFamily="2" charset="0"/>
              <a:ea typeface="Roboto Light" pitchFamily="2" charset="0"/>
            </a:endParaRPr>
          </a:p>
          <a:p>
            <a:pPr algn="just"/>
            <a:r>
              <a:rPr lang="fr-FR" sz="2000" dirty="0">
                <a:latin typeface="Roboto Light" pitchFamily="2" charset="0"/>
                <a:ea typeface="Roboto Light" pitchFamily="2" charset="0"/>
                <a:sym typeface="Wingdings" pitchFamily="2" charset="2"/>
              </a:rPr>
              <a:t> </a:t>
            </a:r>
            <a:r>
              <a:rPr lang="en" sz="2000"/>
              <a:t>Our aim is to </a:t>
            </a:r>
            <a:r>
              <a:rPr lang="en" sz="2000" b="1"/>
              <a:t>produce analyses and proposals targeting European decision-makers</a:t>
            </a:r>
            <a:r>
              <a:rPr lang="en" sz="2000"/>
              <a:t> and a wider audience, and to contribute to the debate on the European Union.</a:t>
            </a:r>
          </a:p>
          <a:p>
            <a:pPr algn="l"/>
            <a:endParaRPr lang="fr-FR" sz="2000" dirty="0">
              <a:latin typeface="Roboto Light" pitchFamily="2" charset="0"/>
              <a:ea typeface="Roboto Light" pitchFamily="2" charset="0"/>
            </a:endParaRPr>
          </a:p>
          <a:p>
            <a:pPr algn="just"/>
            <a:r>
              <a:rPr lang="fr-FR" sz="2000" dirty="0">
                <a:ea typeface="Roboto Light" pitchFamily="2" charset="0"/>
                <a:sym typeface="Wingdings" pitchFamily="2" charset="2"/>
              </a:rPr>
              <a:t> </a:t>
            </a:r>
            <a:r>
              <a:rPr lang="fr-FR" sz="2000" dirty="0">
                <a:ea typeface="Roboto Light" pitchFamily="2" charset="0"/>
              </a:rPr>
              <a:t>The first office opened in Paris and finally had a </a:t>
            </a:r>
            <a:r>
              <a:rPr lang="fr-FR" sz="2000" b="1" dirty="0">
                <a:ea typeface="Roboto Light" pitchFamily="2" charset="0"/>
              </a:rPr>
              <a:t>twin-brother in Berlin in 2014. The Brussels office opened a year ago </a:t>
            </a:r>
            <a:r>
              <a:rPr lang="fr-FR" sz="2000" dirty="0">
                <a:ea typeface="Roboto Light" pitchFamily="2" charset="0"/>
              </a:rPr>
              <a:t>and is aimed at representing the Jacques Delors Institute and presenting its publications to the European Decision-makers. </a:t>
            </a:r>
          </a:p>
        </p:txBody>
      </p:sp>
      <p:sp>
        <p:nvSpPr>
          <p:cNvPr id="11" name="ZoneTexte 10"/>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pic>
        <p:nvPicPr>
          <p:cNvPr id="13" name="Image 12" descr="Une image contenant personne, homme, intérieur, cravate&#10;&#10;Description générée automatiquement">
            <a:extLst>
              <a:ext uri="{FF2B5EF4-FFF2-40B4-BE49-F238E27FC236}">
                <a16:creationId xmlns:a16="http://schemas.microsoft.com/office/drawing/2014/main" id="{47C69CEC-55F2-C34B-B488-A6ED53585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38" y="960915"/>
            <a:ext cx="2146405" cy="1474037"/>
          </a:xfrm>
          <a:prstGeom prst="rect">
            <a:avLst/>
          </a:prstGeom>
        </p:spPr>
      </p:pic>
      <p:sp>
        <p:nvSpPr>
          <p:cNvPr id="16" name="ZoneTexte 15">
            <a:extLst>
              <a:ext uri="{FF2B5EF4-FFF2-40B4-BE49-F238E27FC236}">
                <a16:creationId xmlns:a16="http://schemas.microsoft.com/office/drawing/2014/main" id="{49B0634B-27A1-2B49-9A01-58855CE9404F}"/>
              </a:ext>
            </a:extLst>
          </p:cNvPr>
          <p:cNvSpPr txBox="1"/>
          <p:nvPr/>
        </p:nvSpPr>
        <p:spPr>
          <a:xfrm>
            <a:off x="258232" y="2434952"/>
            <a:ext cx="1567289" cy="369332"/>
          </a:xfrm>
          <a:prstGeom prst="rect">
            <a:avLst/>
          </a:prstGeom>
          <a:noFill/>
        </p:spPr>
        <p:txBody>
          <a:bodyPr wrap="none" rtlCol="0">
            <a:spAutoFit/>
          </a:bodyPr>
          <a:lstStyle/>
          <a:p>
            <a:r>
              <a:rPr lang="fr-FR"/>
              <a:t>Jacques Delors</a:t>
            </a:r>
          </a:p>
        </p:txBody>
      </p:sp>
      <p:sp>
        <p:nvSpPr>
          <p:cNvPr id="17" name="ZoneTexte 16">
            <a:extLst>
              <a:ext uri="{FF2B5EF4-FFF2-40B4-BE49-F238E27FC236}">
                <a16:creationId xmlns:a16="http://schemas.microsoft.com/office/drawing/2014/main" id="{00E8AE6A-5A5E-CB41-B6E9-9CF652626766}"/>
              </a:ext>
            </a:extLst>
          </p:cNvPr>
          <p:cNvSpPr txBox="1"/>
          <p:nvPr/>
        </p:nvSpPr>
        <p:spPr>
          <a:xfrm>
            <a:off x="258232" y="4553498"/>
            <a:ext cx="1292726" cy="369332"/>
          </a:xfrm>
          <a:prstGeom prst="rect">
            <a:avLst/>
          </a:prstGeom>
          <a:noFill/>
        </p:spPr>
        <p:txBody>
          <a:bodyPr wrap="none" rtlCol="0">
            <a:spAutoFit/>
          </a:bodyPr>
          <a:lstStyle/>
          <a:p>
            <a:r>
              <a:rPr lang="fr-FR" dirty="0"/>
              <a:t>Enrico Letta</a:t>
            </a:r>
          </a:p>
        </p:txBody>
      </p:sp>
      <p:pic>
        <p:nvPicPr>
          <p:cNvPr id="19" name="Image 18" descr="Une image contenant personne, homme, complet, ciel&#10;&#10;Description générée automatiquement">
            <a:extLst>
              <a:ext uri="{FF2B5EF4-FFF2-40B4-BE49-F238E27FC236}">
                <a16:creationId xmlns:a16="http://schemas.microsoft.com/office/drawing/2014/main" id="{B6468505-B47C-6649-967D-0AD64DAB7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38" y="4954289"/>
            <a:ext cx="2176358" cy="1393080"/>
          </a:xfrm>
          <a:prstGeom prst="rect">
            <a:avLst/>
          </a:prstGeom>
        </p:spPr>
      </p:pic>
      <p:pic>
        <p:nvPicPr>
          <p:cNvPr id="5" name="Image 4" descr="Une image contenant personne, homme, complet, cravate&#10;&#10;Description générée automatiquement">
            <a:extLst>
              <a:ext uri="{FF2B5EF4-FFF2-40B4-BE49-F238E27FC236}">
                <a16:creationId xmlns:a16="http://schemas.microsoft.com/office/drawing/2014/main" id="{A0098893-145B-4544-BF53-7C5C7DDA88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138" y="2794805"/>
            <a:ext cx="2012636" cy="1791780"/>
          </a:xfrm>
          <a:prstGeom prst="rect">
            <a:avLst/>
          </a:prstGeom>
        </p:spPr>
      </p:pic>
      <p:sp>
        <p:nvSpPr>
          <p:cNvPr id="6" name="ZoneTexte 5">
            <a:extLst>
              <a:ext uri="{FF2B5EF4-FFF2-40B4-BE49-F238E27FC236}">
                <a16:creationId xmlns:a16="http://schemas.microsoft.com/office/drawing/2014/main" id="{F4B439DF-BB7E-C04B-B111-4D529BE51851}"/>
              </a:ext>
            </a:extLst>
          </p:cNvPr>
          <p:cNvSpPr txBox="1"/>
          <p:nvPr/>
        </p:nvSpPr>
        <p:spPr>
          <a:xfrm>
            <a:off x="258232" y="6360482"/>
            <a:ext cx="1356525" cy="369332"/>
          </a:xfrm>
          <a:prstGeom prst="rect">
            <a:avLst/>
          </a:prstGeom>
          <a:noFill/>
        </p:spPr>
        <p:txBody>
          <a:bodyPr wrap="none" rtlCol="0">
            <a:spAutoFit/>
          </a:bodyPr>
          <a:lstStyle/>
          <a:p>
            <a:r>
              <a:rPr lang="fr-FR" dirty="0"/>
              <a:t>Pascal Lamy </a:t>
            </a:r>
          </a:p>
        </p:txBody>
      </p:sp>
    </p:spTree>
    <p:extLst>
      <p:ext uri="{BB962C8B-B14F-4D97-AF65-F5344CB8AC3E}">
        <p14:creationId xmlns:p14="http://schemas.microsoft.com/office/powerpoint/2010/main" val="2177426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p:nvPr>
        </p:nvSpPr>
        <p:spPr>
          <a:xfrm>
            <a:off x="445912" y="926047"/>
            <a:ext cx="10938368" cy="653340"/>
          </a:xfrm>
        </p:spPr>
        <p:txBody>
          <a:bodyPr>
            <a:noAutofit/>
          </a:bodyPr>
          <a:lstStyle/>
          <a:p>
            <a:pPr algn="l"/>
            <a:r>
              <a:rPr lang="fr-FR" sz="2800" b="1" dirty="0">
                <a:solidFill>
                  <a:srgbClr val="5693CA"/>
                </a:solidFill>
                <a:latin typeface="DIN Offc Pro Cond" panose="020B0506020101010102" pitchFamily="34" charset="0"/>
                <a:ea typeface="Roboto" panose="02000000000000000000" pitchFamily="2" charset="0"/>
              </a:rPr>
              <a:t>WHAT ABOUT SUSTAINABILITY IN THE FUTURE  COALITION AGREEMENT? POLICY PAPER (JUNE 2019) </a:t>
            </a:r>
            <a:r>
              <a:rPr lang="fr-FR" sz="2800" dirty="0">
                <a:solidFill>
                  <a:srgbClr val="5693CA"/>
                </a:solidFill>
                <a:latin typeface="DIN Offc Pro Cond" panose="020B0506020101010102" pitchFamily="34" charset="0"/>
                <a:ea typeface="Roboto" panose="02000000000000000000" pitchFamily="2" charset="0"/>
              </a:rPr>
              <a:t>"Promoting a coalition agreement between four political families"</a:t>
            </a:r>
            <a:r>
              <a:rPr lang="fr-FR" sz="2800" b="1" dirty="0">
                <a:solidFill>
                  <a:srgbClr val="5693CA"/>
                </a:solidFill>
                <a:latin typeface="DIN Offc Pro Cond" panose="020B0506020101010102" pitchFamily="34" charset="0"/>
                <a:ea typeface="Roboto" panose="02000000000000000000" pitchFamily="2" charset="0"/>
              </a:rPr>
              <a:t>, </a:t>
            </a:r>
            <a:r>
              <a:rPr lang="fr-FR" sz="2800" dirty="0">
                <a:latin typeface="DIN Offc Pro Cond" panose="020B0506020101010102" pitchFamily="34" charset="0"/>
                <a:ea typeface="Roboto" panose="02000000000000000000" pitchFamily="2" charset="0"/>
              </a:rPr>
              <a:t>Pascal Lamy, Geneviève Pons, Christine Verger </a:t>
            </a:r>
          </a:p>
        </p:txBody>
      </p:sp>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003299" y="342900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pic>
        <p:nvPicPr>
          <p:cNvPr id="4" name="Image 3" descr="Une image contenant capture d’écran&#10;&#10;Description générée automatiquement">
            <a:extLst>
              <a:ext uri="{FF2B5EF4-FFF2-40B4-BE49-F238E27FC236}">
                <a16:creationId xmlns:a16="http://schemas.microsoft.com/office/drawing/2014/main" id="{6875799A-0289-3B47-A016-B565BBCDF26A}"/>
              </a:ext>
            </a:extLst>
          </p:cNvPr>
          <p:cNvPicPr>
            <a:picLocks noChangeAspect="1"/>
          </p:cNvPicPr>
          <p:nvPr/>
        </p:nvPicPr>
        <p:blipFill>
          <a:blip r:embed="rId2"/>
          <a:stretch>
            <a:fillRect/>
          </a:stretch>
        </p:blipFill>
        <p:spPr>
          <a:xfrm>
            <a:off x="445912" y="1884808"/>
            <a:ext cx="5225545" cy="4707581"/>
          </a:xfrm>
          <a:prstGeom prst="rect">
            <a:avLst/>
          </a:prstGeom>
          <a:ln w="31750">
            <a:solidFill>
              <a:schemeClr val="accent1">
                <a:shade val="50000"/>
              </a:schemeClr>
            </a:solidFill>
          </a:ln>
        </p:spPr>
      </p:pic>
      <p:pic>
        <p:nvPicPr>
          <p:cNvPr id="6" name="Image 5" descr="Une image contenant capture d’écran, texte&#10;&#10;Description générée automatiquement">
            <a:extLst>
              <a:ext uri="{FF2B5EF4-FFF2-40B4-BE49-F238E27FC236}">
                <a16:creationId xmlns:a16="http://schemas.microsoft.com/office/drawing/2014/main" id="{4F6F2077-957C-7442-9346-41283943C792}"/>
              </a:ext>
            </a:extLst>
          </p:cNvPr>
          <p:cNvPicPr>
            <a:picLocks noChangeAspect="1"/>
          </p:cNvPicPr>
          <p:nvPr/>
        </p:nvPicPr>
        <p:blipFill>
          <a:blip r:embed="rId3"/>
          <a:stretch>
            <a:fillRect/>
          </a:stretch>
        </p:blipFill>
        <p:spPr>
          <a:xfrm>
            <a:off x="5869255" y="1888302"/>
            <a:ext cx="5876833" cy="4704087"/>
          </a:xfrm>
          <a:prstGeom prst="rect">
            <a:avLst/>
          </a:prstGeom>
          <a:ln w="31750">
            <a:solidFill>
              <a:schemeClr val="accent1">
                <a:shade val="50000"/>
              </a:schemeClr>
            </a:solidFill>
          </a:ln>
        </p:spPr>
      </p:pic>
    </p:spTree>
    <p:extLst>
      <p:ext uri="{BB962C8B-B14F-4D97-AF65-F5344CB8AC3E}">
        <p14:creationId xmlns:p14="http://schemas.microsoft.com/office/powerpoint/2010/main" val="2860645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E5CF8-0EFA-AF41-A397-749FBC4AED75}"/>
              </a:ext>
            </a:extLst>
          </p:cNvPr>
          <p:cNvSpPr>
            <a:spLocks noGrp="1"/>
          </p:cNvSpPr>
          <p:nvPr>
            <p:ph type="title"/>
          </p:nvPr>
        </p:nvSpPr>
        <p:spPr>
          <a:xfrm>
            <a:off x="838200" y="2686208"/>
            <a:ext cx="10515600" cy="1325563"/>
          </a:xfrm>
        </p:spPr>
        <p:txBody>
          <a:bodyPr>
            <a:noAutofit/>
          </a:bodyPr>
          <a:lstStyle/>
          <a:p>
            <a:r>
              <a:rPr lang="en-US" sz="1200" i="1"/>
              <a:t>21.06.2019</a:t>
            </a:r>
            <a:br>
              <a:rPr lang="fr-FR" sz="1200"/>
            </a:br>
            <a:r>
              <a:rPr lang="en-US" sz="1200" b="1"/>
              <a:t> </a:t>
            </a:r>
            <a:br>
              <a:rPr lang="fr-FR" sz="1200"/>
            </a:br>
            <a:r>
              <a:rPr lang="fr-BE" sz="1200" b="1" u="sng"/>
              <a:t>Draft compilation</a:t>
            </a:r>
            <a:br>
              <a:rPr lang="fr-FR" sz="1200"/>
            </a:br>
            <a:r>
              <a:rPr lang="fr-BE" sz="1200" b="1"/>
              <a:t> </a:t>
            </a:r>
            <a:br>
              <a:rPr lang="fr-FR" sz="1200"/>
            </a:br>
            <a:r>
              <a:rPr lang="fr-BE" sz="1200" b="1" i="1"/>
              <a:t>Chapeau text</a:t>
            </a:r>
            <a:br>
              <a:rPr lang="fr-FR" sz="1200"/>
            </a:br>
            <a:r>
              <a:rPr lang="fr-BE" sz="1200" b="1"/>
              <a:t> </a:t>
            </a:r>
            <a:br>
              <a:rPr lang="fr-FR" sz="1200"/>
            </a:br>
            <a:r>
              <a:rPr lang="fr-BE" sz="1200" b="1"/>
              <a:t>Colour code:</a:t>
            </a:r>
            <a:br>
              <a:rPr lang="fr-FR" sz="1200"/>
            </a:br>
            <a:r>
              <a:rPr lang="en-US" sz="1200" b="1">
                <a:highlight>
                  <a:srgbClr val="00FFFF"/>
                </a:highlight>
              </a:rPr>
              <a:t>Blue: S&amp;D proposals</a:t>
            </a:r>
            <a:br>
              <a:rPr lang="fr-FR" sz="1200" b="1">
                <a:highlight>
                  <a:srgbClr val="00FF00"/>
                </a:highlight>
              </a:rPr>
            </a:br>
            <a:r>
              <a:rPr lang="en-US" sz="1200" b="1">
                <a:highlight>
                  <a:srgbClr val="00FF00"/>
                </a:highlight>
              </a:rPr>
              <a:t>Green: EPP proposals</a:t>
            </a:r>
            <a:br>
              <a:rPr lang="fr-FR" sz="1200" b="1"/>
            </a:br>
            <a:r>
              <a:rPr lang="en-US" sz="1200" b="1">
                <a:highlight>
                  <a:srgbClr val="FFFF00"/>
                </a:highlight>
              </a:rPr>
              <a:t>Yellow: COMP proposals </a:t>
            </a:r>
            <a:br>
              <a:rPr lang="fr-FR" sz="1200" b="1"/>
            </a:br>
            <a:r>
              <a:rPr lang="en-US" sz="1200" b="1">
                <a:highlight>
                  <a:srgbClr val="808080"/>
                </a:highlight>
              </a:rPr>
              <a:t>Grey: new proposal Greens (Charter of Fundamental Rights)</a:t>
            </a:r>
            <a:br>
              <a:rPr lang="fr-FR" sz="1400" b="1"/>
            </a:br>
            <a:r>
              <a:rPr lang="en-US" sz="1400"/>
              <a:t> </a:t>
            </a:r>
            <a:br>
              <a:rPr lang="fr-FR" sz="1400"/>
            </a:br>
            <a:r>
              <a:rPr lang="en-US" sz="1400" b="1"/>
              <a:t> </a:t>
            </a:r>
            <a:br>
              <a:rPr lang="fr-FR" sz="1400"/>
            </a:br>
            <a:r>
              <a:rPr lang="en-US" sz="1800" b="1"/>
              <a:t>WG 1: Environment and biodiversity, sustainable mobility, fighting climate change and zero waste, food, health  </a:t>
            </a:r>
            <a:br>
              <a:rPr lang="en-US" sz="1600" b="1"/>
            </a:br>
            <a:br>
              <a:rPr lang="fr-FR" sz="1600"/>
            </a:br>
            <a:r>
              <a:rPr lang="en-US" sz="1600" b="1"/>
              <a:t>Introduction</a:t>
            </a:r>
            <a:br>
              <a:rPr lang="en-US" sz="1600" b="1"/>
            </a:br>
            <a:br>
              <a:rPr lang="fr-FR" sz="1600"/>
            </a:br>
            <a:r>
              <a:rPr lang="fr-FR" sz="1600"/>
              <a:t>1. </a:t>
            </a:r>
            <a:r>
              <a:rPr lang="en-US" sz="1600"/>
              <a:t>Mitigating the dramatic consequences on ecosystems, the economy, human health and wellbeing of the climate and biodiversity crisis requires the EC to take more decisive and faster action to limit global warming in line with the Paris agreement and to halt and reverse the loss biodiversity in the EU and worldwide.</a:t>
            </a:r>
            <a:br>
              <a:rPr lang="fr-FR" sz="1600"/>
            </a:br>
            <a:r>
              <a:rPr lang="en-US" sz="1600"/>
              <a:t> </a:t>
            </a:r>
            <a:br>
              <a:rPr lang="fr-FR" sz="1600"/>
            </a:br>
            <a:r>
              <a:rPr lang="fr-FR" sz="1600"/>
              <a:t>2. </a:t>
            </a:r>
            <a:r>
              <a:rPr lang="en-US" sz="1600"/>
              <a:t>The ecological transition is therefore a necessity but also an opportunity for jobs creation and for delivering well-being for all. The social, economic and technological changes required must be just and mitigate the hardship for citizens and regions across the EU that would be most affected. A future-oriented industrial policy will allow the EU to face the challenges while upholding its economic competitiveness.</a:t>
            </a:r>
            <a:br>
              <a:rPr lang="fr-FR" sz="1600"/>
            </a:br>
            <a:r>
              <a:rPr lang="en-US" sz="1600"/>
              <a:t> </a:t>
            </a:r>
            <a:br>
              <a:rPr lang="fr-FR" sz="1600"/>
            </a:br>
            <a:r>
              <a:rPr lang="fr-FR" sz="1600"/>
              <a:t>3. </a:t>
            </a:r>
            <a:r>
              <a:rPr lang="en-US" sz="1600"/>
              <a:t>The implementation of the United Nations 2030 Sustainable Development Goals (SDG) will be an overarching priority for the EC as a whole, across all sectors. The EC will adopt an overarching EU SDG strategy guiding the actions of the EU and its Member States. (</a:t>
            </a:r>
            <a:r>
              <a:rPr lang="en-US" sz="1600" i="1"/>
              <a:t>New legislative proposals shall be subject to an impact assessment that include an “SDG test”, putting the reduction of the ecological footprint and the reduction of inequalities on the same footing as the economic assessment)</a:t>
            </a:r>
            <a:br>
              <a:rPr lang="fr-FR" sz="1600"/>
            </a:br>
            <a:endParaRPr lang="fr-FR" sz="1400"/>
          </a:p>
        </p:txBody>
      </p:sp>
    </p:spTree>
    <p:extLst>
      <p:ext uri="{BB962C8B-B14F-4D97-AF65-F5344CB8AC3E}">
        <p14:creationId xmlns:p14="http://schemas.microsoft.com/office/powerpoint/2010/main" val="8194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3008E-0AB8-474C-B088-90FEF318034B}"/>
              </a:ext>
            </a:extLst>
          </p:cNvPr>
          <p:cNvSpPr>
            <a:spLocks noGrp="1"/>
          </p:cNvSpPr>
          <p:nvPr>
            <p:ph type="ctrTitle"/>
          </p:nvPr>
        </p:nvSpPr>
        <p:spPr/>
        <p:txBody>
          <a:bodyPr/>
          <a:lstStyle/>
          <a:p>
            <a:r>
              <a:rPr lang="fr-FR" dirty="0"/>
              <a:t>CONCLUSION</a:t>
            </a:r>
          </a:p>
        </p:txBody>
      </p:sp>
      <p:sp>
        <p:nvSpPr>
          <p:cNvPr id="3" name="Sous-titre 2">
            <a:extLst>
              <a:ext uri="{FF2B5EF4-FFF2-40B4-BE49-F238E27FC236}">
                <a16:creationId xmlns:a16="http://schemas.microsoft.com/office/drawing/2014/main" id="{5B2D39A6-C6E4-45A2-93D4-EC1601BA6F36}"/>
              </a:ext>
            </a:extLst>
          </p:cNvPr>
          <p:cNvSpPr>
            <a:spLocks noGrp="1"/>
          </p:cNvSpPr>
          <p:nvPr>
            <p:ph type="subTitle" idx="1"/>
          </p:nvPr>
        </p:nvSpPr>
        <p:spPr/>
        <p:txBody>
          <a:bodyPr>
            <a:normAutofit/>
          </a:bodyPr>
          <a:lstStyle/>
          <a:p>
            <a:endParaRPr lang="fr-FR" sz="3200" dirty="0"/>
          </a:p>
          <a:p>
            <a:r>
              <a:rPr lang="fr-FR" sz="3200" dirty="0"/>
              <a:t>A </a:t>
            </a:r>
            <a:r>
              <a:rPr lang="fr-FR" sz="3200" dirty="0" err="1"/>
              <a:t>pathway</a:t>
            </a:r>
            <a:r>
              <a:rPr lang="fr-FR" sz="3200" dirty="0"/>
              <a:t> </a:t>
            </a:r>
            <a:r>
              <a:rPr lang="fr-FR" sz="3200" dirty="0" err="1"/>
              <a:t>towards</a:t>
            </a:r>
            <a:r>
              <a:rPr lang="fr-FR" sz="3200" dirty="0"/>
              <a:t> </a:t>
            </a:r>
            <a:r>
              <a:rPr lang="fr-FR" sz="3200" dirty="0" err="1"/>
              <a:t>sustainable</a:t>
            </a:r>
            <a:r>
              <a:rPr lang="fr-FR" sz="3200" dirty="0"/>
              <a:t> </a:t>
            </a:r>
            <a:r>
              <a:rPr lang="fr-FR" sz="3200" dirty="0" err="1"/>
              <a:t>development</a:t>
            </a:r>
            <a:r>
              <a:rPr lang="fr-FR" sz="3200" dirty="0"/>
              <a:t> for all?</a:t>
            </a:r>
          </a:p>
        </p:txBody>
      </p:sp>
    </p:spTree>
    <p:extLst>
      <p:ext uri="{BB962C8B-B14F-4D97-AF65-F5344CB8AC3E}">
        <p14:creationId xmlns:p14="http://schemas.microsoft.com/office/powerpoint/2010/main" val="390089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000" y="5063067"/>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99533" y="5063066"/>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72066" y="5063067"/>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a:spLocks noGrp="1"/>
          </p:cNvSpPr>
          <p:nvPr>
            <p:ph type="ctrTitle"/>
          </p:nvPr>
        </p:nvSpPr>
        <p:spPr>
          <a:xfrm>
            <a:off x="630766" y="-214934"/>
            <a:ext cx="12640733" cy="1010023"/>
          </a:xfrm>
        </p:spPr>
        <p:txBody>
          <a:bodyPr>
            <a:noAutofit/>
          </a:bodyPr>
          <a:lstStyle/>
          <a:p>
            <a:pPr algn="l"/>
            <a:r>
              <a:rPr lang="fr-FR" sz="2400" b="1" dirty="0">
                <a:latin typeface="DIN Offc Pro Cond" panose="020B0506020101010102" pitchFamily="34" charset="0"/>
                <a:ea typeface="Roboto" panose="02000000000000000000" pitchFamily="2" charset="0"/>
              </a:rPr>
              <a:t>"Each and every country is currently living a transition to sustainable development"  </a:t>
            </a:r>
          </a:p>
        </p:txBody>
      </p:sp>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003299" y="342900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pic>
        <p:nvPicPr>
          <p:cNvPr id="11" name="Espace réservé du contenu 6" descr="C:\Users\trottmannc\Desktop\Graphe POS IDH Empreinte ecologique.png">
            <a:extLst>
              <a:ext uri="{FF2B5EF4-FFF2-40B4-BE49-F238E27FC236}">
                <a16:creationId xmlns:a16="http://schemas.microsoft.com/office/drawing/2014/main" id="{C5990427-D35E-8F4C-9168-C0BB304BA52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9350" y="888114"/>
            <a:ext cx="9574215" cy="5884572"/>
          </a:xfrm>
          <a:prstGeom prst="rect">
            <a:avLst/>
          </a:prstGeom>
          <a:noFill/>
          <a:ln>
            <a:noFill/>
          </a:ln>
        </p:spPr>
      </p:pic>
    </p:spTree>
    <p:extLst>
      <p:ext uri="{BB962C8B-B14F-4D97-AF65-F5344CB8AC3E}">
        <p14:creationId xmlns:p14="http://schemas.microsoft.com/office/powerpoint/2010/main" val="202124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92" y="454863"/>
            <a:ext cx="3022222" cy="1409524"/>
          </a:xfrm>
          <a:prstGeom prst="rect">
            <a:avLst/>
          </a:prstGeom>
        </p:spPr>
      </p:pic>
      <p:sp>
        <p:nvSpPr>
          <p:cNvPr id="8" name="Titre 1"/>
          <p:cNvSpPr>
            <a:spLocks noGrp="1"/>
          </p:cNvSpPr>
          <p:nvPr>
            <p:ph type="ctrTitle"/>
          </p:nvPr>
        </p:nvSpPr>
        <p:spPr>
          <a:xfrm>
            <a:off x="258233" y="784910"/>
            <a:ext cx="8935442" cy="1010023"/>
          </a:xfrm>
        </p:spPr>
        <p:txBody>
          <a:bodyPr>
            <a:noAutofit/>
          </a:bodyPr>
          <a:lstStyle/>
          <a:p>
            <a:pPr algn="l"/>
            <a:r>
              <a:rPr lang="fr-FR" sz="3600" b="1" dirty="0">
                <a:solidFill>
                  <a:srgbClr val="0070C0"/>
                </a:solidFill>
                <a:latin typeface="DIN Offc Pro Cond" panose="020B0506020101010102" pitchFamily="34" charset="0"/>
                <a:ea typeface="Roboto" panose="02000000000000000000" pitchFamily="2" charset="0"/>
              </a:rPr>
              <a:t>SPEAKER</a:t>
            </a:r>
            <a:r>
              <a:rPr lang="fr-FR" sz="3600" b="1" dirty="0">
                <a:latin typeface="DIN Offc Pro Cond" panose="020B0506020101010102" pitchFamily="34" charset="0"/>
                <a:ea typeface="Roboto" panose="02000000000000000000" pitchFamily="2" charset="0"/>
              </a:rPr>
              <a:t>  </a:t>
            </a:r>
            <a:br>
              <a:rPr lang="fr-FR" sz="3600" b="1" dirty="0">
                <a:latin typeface="DIN Offc Pro Cond" panose="020B0506020101010102" pitchFamily="34" charset="0"/>
                <a:ea typeface="Roboto" panose="02000000000000000000" pitchFamily="2" charset="0"/>
              </a:rPr>
            </a:br>
            <a:r>
              <a:rPr lang="fr-FR" sz="3600" b="1" dirty="0">
                <a:latin typeface="DIN Offc Pro Cond" panose="020B0506020101010102" pitchFamily="34" charset="0"/>
                <a:ea typeface="Roboto" panose="02000000000000000000" pitchFamily="2" charset="0"/>
              </a:rPr>
              <a:t>Geneviève Pons – Director of the Jacques Delors Institute Brussels Office </a:t>
            </a:r>
            <a:endParaRPr lang="fr-FR" sz="3600" dirty="0">
              <a:latin typeface="DIN Offc Pro Cond" panose="020B0506020101010102" pitchFamily="34" charset="0"/>
              <a:ea typeface="Roboto" panose="02000000000000000000" pitchFamily="2" charset="0"/>
            </a:endParaRPr>
          </a:p>
        </p:txBody>
      </p:sp>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134533" y="355069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sp>
        <p:nvSpPr>
          <p:cNvPr id="11" name="ZoneTexte 10"/>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sp>
        <p:nvSpPr>
          <p:cNvPr id="2" name="ZoneTexte 1">
            <a:extLst>
              <a:ext uri="{FF2B5EF4-FFF2-40B4-BE49-F238E27FC236}">
                <a16:creationId xmlns:a16="http://schemas.microsoft.com/office/drawing/2014/main" id="{468E9F40-92ED-7642-9DA9-3F699E7629D8}"/>
              </a:ext>
            </a:extLst>
          </p:cNvPr>
          <p:cNvSpPr txBox="1"/>
          <p:nvPr/>
        </p:nvSpPr>
        <p:spPr>
          <a:xfrm>
            <a:off x="3120936" y="2031178"/>
            <a:ext cx="8481450" cy="4401205"/>
          </a:xfrm>
          <a:prstGeom prst="rect">
            <a:avLst/>
          </a:prstGeom>
          <a:noFill/>
        </p:spPr>
        <p:txBody>
          <a:bodyPr wrap="square" rtlCol="0">
            <a:spAutoFit/>
          </a:bodyPr>
          <a:lstStyle/>
          <a:p>
            <a:pPr marL="342900" indent="-342900" algn="just">
              <a:buFontTx/>
              <a:buChar char="-"/>
            </a:pPr>
            <a:r>
              <a:rPr lang="en" sz="2000" dirty="0">
                <a:latin typeface="+mj-lt"/>
              </a:rPr>
              <a:t>Geneviève Pons was in charge of </a:t>
            </a:r>
            <a:r>
              <a:rPr lang="en" sz="2000" b="1" dirty="0">
                <a:latin typeface="+mj-lt"/>
              </a:rPr>
              <a:t>environment and climate in the cabinet of Jacques Delors </a:t>
            </a:r>
            <a:r>
              <a:rPr lang="en" sz="2000" dirty="0">
                <a:latin typeface="+mj-lt"/>
              </a:rPr>
              <a:t>during his last two terms as President of the Commission (1991-1995).</a:t>
            </a:r>
          </a:p>
          <a:p>
            <a:pPr marL="342900" indent="-342900" algn="just">
              <a:buFontTx/>
              <a:buChar char="-"/>
            </a:pPr>
            <a:endParaRPr lang="en" sz="2000" dirty="0">
              <a:latin typeface="+mj-lt"/>
            </a:endParaRPr>
          </a:p>
          <a:p>
            <a:pPr marL="342900" indent="-342900" algn="just">
              <a:buFontTx/>
              <a:buChar char="-"/>
            </a:pPr>
            <a:r>
              <a:rPr lang="en" sz="2000" dirty="0">
                <a:latin typeface="+mj-lt"/>
              </a:rPr>
              <a:t>She then held several management positions in the </a:t>
            </a:r>
            <a:r>
              <a:rPr lang="en" sz="2000" b="1" dirty="0">
                <a:latin typeface="+mj-lt"/>
              </a:rPr>
              <a:t>Commission</a:t>
            </a:r>
            <a:r>
              <a:rPr lang="en" sz="2000" dirty="0">
                <a:latin typeface="+mj-lt"/>
              </a:rPr>
              <a:t> services, and is now </a:t>
            </a:r>
            <a:r>
              <a:rPr lang="en" sz="2000" b="1" dirty="0">
                <a:latin typeface="+mj-lt"/>
              </a:rPr>
              <a:t>Honorary Director of the European Commission</a:t>
            </a:r>
            <a:r>
              <a:rPr lang="en" sz="2000" dirty="0">
                <a:latin typeface="+mj-lt"/>
              </a:rPr>
              <a:t>.</a:t>
            </a:r>
          </a:p>
          <a:p>
            <a:pPr marL="342900" indent="-342900" algn="just">
              <a:buFontTx/>
              <a:buChar char="-"/>
            </a:pPr>
            <a:endParaRPr lang="en" sz="2000" dirty="0">
              <a:latin typeface="+mj-lt"/>
            </a:endParaRPr>
          </a:p>
          <a:p>
            <a:pPr marL="342900" indent="-342900" algn="just">
              <a:buFontTx/>
              <a:buChar char="-"/>
            </a:pPr>
            <a:r>
              <a:rPr lang="en" sz="2000" dirty="0">
                <a:latin typeface="+mj-lt"/>
              </a:rPr>
              <a:t>She was appointed Director of the </a:t>
            </a:r>
            <a:r>
              <a:rPr lang="en" sz="2000" b="1" dirty="0">
                <a:latin typeface="+mj-lt"/>
              </a:rPr>
              <a:t>Legal Department of the International Labor Office</a:t>
            </a:r>
            <a:r>
              <a:rPr lang="en" sz="2000" dirty="0">
                <a:latin typeface="+mj-lt"/>
              </a:rPr>
              <a:t> in 2013 and</a:t>
            </a:r>
            <a:r>
              <a:rPr lang="en" sz="2000" b="1" dirty="0">
                <a:latin typeface="+mj-lt"/>
              </a:rPr>
              <a:t> Director of the European Office of WWF</a:t>
            </a:r>
            <a:r>
              <a:rPr lang="en" sz="2000" dirty="0">
                <a:latin typeface="+mj-lt"/>
              </a:rPr>
              <a:t> in 2015.</a:t>
            </a:r>
          </a:p>
          <a:p>
            <a:pPr marL="342900" indent="-342900" algn="just">
              <a:buFontTx/>
              <a:buChar char="-"/>
            </a:pPr>
            <a:endParaRPr lang="en" sz="2000" dirty="0">
              <a:latin typeface="+mj-lt"/>
            </a:endParaRPr>
          </a:p>
          <a:p>
            <a:pPr marL="342900" indent="-342900" algn="just">
              <a:buFontTx/>
              <a:buChar char="-"/>
            </a:pPr>
            <a:r>
              <a:rPr lang="en" sz="2000" dirty="0">
                <a:latin typeface="+mj-lt"/>
              </a:rPr>
              <a:t>Since November 2017, she is </a:t>
            </a:r>
            <a:r>
              <a:rPr lang="en" sz="2000" b="1" dirty="0">
                <a:latin typeface="+mj-lt"/>
              </a:rPr>
              <a:t>Director of the Jacques Delors Institute Brussels office.</a:t>
            </a:r>
          </a:p>
          <a:p>
            <a:pPr marL="342900" indent="-342900" algn="just">
              <a:buFontTx/>
              <a:buChar char="-"/>
            </a:pPr>
            <a:endParaRPr lang="en" sz="2000" dirty="0">
              <a:latin typeface="+mj-lt"/>
            </a:endParaRPr>
          </a:p>
          <a:p>
            <a:pPr marL="342900" indent="-342900" algn="just">
              <a:buFontTx/>
              <a:buChar char="-"/>
            </a:pPr>
            <a:r>
              <a:rPr lang="en" sz="2000" dirty="0">
                <a:latin typeface="+mj-lt"/>
              </a:rPr>
              <a:t>She is a graduate of Sciences Po Paris, Sorbonne and ENA.</a:t>
            </a:r>
            <a:endParaRPr lang="fr-FR" sz="2000" dirty="0">
              <a:latin typeface="+mj-lt"/>
            </a:endParaRPr>
          </a:p>
        </p:txBody>
      </p:sp>
      <p:pic>
        <p:nvPicPr>
          <p:cNvPr id="12" name="Image 11" descr="Une image contenant personne, intérieur, mur, femme&#10;&#10;Description générée automatiquement">
            <a:extLst>
              <a:ext uri="{FF2B5EF4-FFF2-40B4-BE49-F238E27FC236}">
                <a16:creationId xmlns:a16="http://schemas.microsoft.com/office/drawing/2014/main" id="{4611DCD4-57A3-4D4C-86DF-F18D7266216D}"/>
              </a:ext>
            </a:extLst>
          </p:cNvPr>
          <p:cNvPicPr>
            <a:picLocks noChangeAspect="1"/>
          </p:cNvPicPr>
          <p:nvPr/>
        </p:nvPicPr>
        <p:blipFill>
          <a:blip r:embed="rId3"/>
          <a:stretch>
            <a:fillRect/>
          </a:stretch>
        </p:blipFill>
        <p:spPr>
          <a:xfrm>
            <a:off x="374048" y="2123573"/>
            <a:ext cx="2603969" cy="3908396"/>
          </a:xfrm>
          <a:prstGeom prst="rect">
            <a:avLst/>
          </a:prstGeom>
        </p:spPr>
      </p:pic>
    </p:spTree>
    <p:extLst>
      <p:ext uri="{BB962C8B-B14F-4D97-AF65-F5344CB8AC3E}">
        <p14:creationId xmlns:p14="http://schemas.microsoft.com/office/powerpoint/2010/main" val="16488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4ADE48-5693-4123-84E2-1465036EFCA9}"/>
              </a:ext>
            </a:extLst>
          </p:cNvPr>
          <p:cNvSpPr>
            <a:spLocks noGrp="1"/>
          </p:cNvSpPr>
          <p:nvPr>
            <p:ph type="ctrTitle"/>
          </p:nvPr>
        </p:nvSpPr>
        <p:spPr/>
        <p:txBody>
          <a:bodyPr/>
          <a:lstStyle/>
          <a:p>
            <a:r>
              <a:rPr lang="fr-FR" dirty="0" err="1"/>
              <a:t>Sustainable</a:t>
            </a:r>
            <a:r>
              <a:rPr lang="fr-FR" dirty="0"/>
              <a:t> Europe? A story in </a:t>
            </a:r>
            <a:r>
              <a:rPr lang="fr-FR" dirty="0" err="1"/>
              <a:t>three</a:t>
            </a:r>
            <a:r>
              <a:rPr lang="fr-FR" dirty="0"/>
              <a:t> episodes</a:t>
            </a:r>
          </a:p>
        </p:txBody>
      </p:sp>
      <p:sp>
        <p:nvSpPr>
          <p:cNvPr id="3" name="Sous-titre 2">
            <a:extLst>
              <a:ext uri="{FF2B5EF4-FFF2-40B4-BE49-F238E27FC236}">
                <a16:creationId xmlns:a16="http://schemas.microsoft.com/office/drawing/2014/main" id="{524CD422-47D4-4559-8EAA-DF76A5FF7895}"/>
              </a:ext>
            </a:extLst>
          </p:cNvPr>
          <p:cNvSpPr>
            <a:spLocks noGrp="1"/>
          </p:cNvSpPr>
          <p:nvPr>
            <p:ph type="subTitle" idx="1"/>
          </p:nvPr>
        </p:nvSpPr>
        <p:spPr/>
        <p:txBody>
          <a:bodyPr/>
          <a:lstStyle/>
          <a:p>
            <a:r>
              <a:rPr lang="fr-FR" dirty="0"/>
              <a:t>1992-1995: </a:t>
            </a:r>
            <a:r>
              <a:rPr lang="fr-FR" dirty="0" err="1"/>
              <a:t>Preparing</a:t>
            </a:r>
            <a:r>
              <a:rPr lang="fr-FR" dirty="0"/>
              <a:t> and </a:t>
            </a:r>
            <a:r>
              <a:rPr lang="fr-FR" dirty="0" err="1"/>
              <a:t>delivering</a:t>
            </a:r>
            <a:r>
              <a:rPr lang="fr-FR" dirty="0"/>
              <a:t> Rio</a:t>
            </a:r>
          </a:p>
          <a:p>
            <a:r>
              <a:rPr lang="fr-FR" dirty="0"/>
              <a:t>2015-2017: </a:t>
            </a:r>
            <a:r>
              <a:rPr lang="fr-FR" dirty="0" err="1"/>
              <a:t>Disappointed</a:t>
            </a:r>
            <a:r>
              <a:rPr lang="fr-FR" dirty="0"/>
              <a:t> </a:t>
            </a:r>
            <a:r>
              <a:rPr lang="fr-FR" dirty="0" err="1"/>
              <a:t>hopes</a:t>
            </a:r>
            <a:endParaRPr lang="fr-FR" dirty="0"/>
          </a:p>
          <a:p>
            <a:r>
              <a:rPr lang="fr-FR" dirty="0"/>
              <a:t>2019-2024: has time come for the big transformation?</a:t>
            </a:r>
          </a:p>
        </p:txBody>
      </p:sp>
    </p:spTree>
    <p:extLst>
      <p:ext uri="{BB962C8B-B14F-4D97-AF65-F5344CB8AC3E}">
        <p14:creationId xmlns:p14="http://schemas.microsoft.com/office/powerpoint/2010/main" val="175229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9334F-BE74-4B48-8E16-B90D7E6604AC}"/>
              </a:ext>
            </a:extLst>
          </p:cNvPr>
          <p:cNvSpPr>
            <a:spLocks noGrp="1"/>
          </p:cNvSpPr>
          <p:nvPr>
            <p:ph type="ctrTitle"/>
          </p:nvPr>
        </p:nvSpPr>
        <p:spPr/>
        <p:txBody>
          <a:bodyPr/>
          <a:lstStyle/>
          <a:p>
            <a:r>
              <a:rPr lang="fr-FR" dirty="0"/>
              <a:t>1992-1995 </a:t>
            </a:r>
            <a:r>
              <a:rPr lang="fr-FR" dirty="0" err="1"/>
              <a:t>Preparing</a:t>
            </a:r>
            <a:r>
              <a:rPr lang="fr-FR" dirty="0"/>
              <a:t> and </a:t>
            </a:r>
            <a:r>
              <a:rPr lang="fr-FR" dirty="0" err="1"/>
              <a:t>delivering</a:t>
            </a:r>
            <a:r>
              <a:rPr lang="fr-FR" dirty="0"/>
              <a:t> Rio.</a:t>
            </a:r>
          </a:p>
        </p:txBody>
      </p:sp>
      <p:sp>
        <p:nvSpPr>
          <p:cNvPr id="3" name="Sous-titre 2">
            <a:extLst>
              <a:ext uri="{FF2B5EF4-FFF2-40B4-BE49-F238E27FC236}">
                <a16:creationId xmlns:a16="http://schemas.microsoft.com/office/drawing/2014/main" id="{0CBA9FB8-8EC4-4C3A-A458-D7CC07BC1677}"/>
              </a:ext>
            </a:extLst>
          </p:cNvPr>
          <p:cNvSpPr>
            <a:spLocks noGrp="1"/>
          </p:cNvSpPr>
          <p:nvPr>
            <p:ph type="subTitle" idx="1"/>
          </p:nvPr>
        </p:nvSpPr>
        <p:spPr/>
        <p:txBody>
          <a:bodyPr/>
          <a:lstStyle/>
          <a:p>
            <a:pPr marL="457200" indent="-457200">
              <a:buAutoNum type="arabicPeriod"/>
            </a:pPr>
            <a:r>
              <a:rPr lang="fr-FR" dirty="0"/>
              <a:t>CO2 Taxation </a:t>
            </a:r>
            <a:r>
              <a:rPr lang="fr-FR" dirty="0" err="1"/>
              <a:t>proposal</a:t>
            </a:r>
            <a:endParaRPr lang="fr-FR" dirty="0"/>
          </a:p>
          <a:p>
            <a:pPr marL="457200" indent="-457200">
              <a:buAutoNum type="arabicPeriod"/>
            </a:pPr>
            <a:r>
              <a:rPr lang="fr-FR" dirty="0"/>
              <a:t>Rio speech on </a:t>
            </a:r>
            <a:r>
              <a:rPr lang="fr-FR" dirty="0" err="1"/>
              <a:t>sustainable</a:t>
            </a:r>
            <a:r>
              <a:rPr lang="fr-FR" dirty="0"/>
              <a:t> </a:t>
            </a:r>
            <a:r>
              <a:rPr lang="fr-FR" dirty="0" err="1"/>
              <a:t>development</a:t>
            </a:r>
            <a:endParaRPr lang="fr-FR" dirty="0"/>
          </a:p>
          <a:p>
            <a:pPr marL="457200" indent="-457200">
              <a:buAutoNum type="arabicPeriod"/>
            </a:pPr>
            <a:r>
              <a:rPr lang="fr-FR" dirty="0"/>
              <a:t>1994 White Book on </a:t>
            </a:r>
            <a:r>
              <a:rPr lang="fr-FR" dirty="0" err="1"/>
              <a:t>growth</a:t>
            </a:r>
            <a:r>
              <a:rPr lang="fr-FR" dirty="0"/>
              <a:t> </a:t>
            </a:r>
            <a:r>
              <a:rPr lang="fr-FR" dirty="0" err="1"/>
              <a:t>competitiveness</a:t>
            </a:r>
            <a:r>
              <a:rPr lang="fr-FR" dirty="0"/>
              <a:t> and </a:t>
            </a:r>
            <a:r>
              <a:rPr lang="fr-FR" dirty="0" err="1"/>
              <a:t>employment</a:t>
            </a:r>
            <a:endParaRPr lang="fr-FR" dirty="0"/>
          </a:p>
        </p:txBody>
      </p:sp>
    </p:spTree>
    <p:extLst>
      <p:ext uri="{BB962C8B-B14F-4D97-AF65-F5344CB8AC3E}">
        <p14:creationId xmlns:p14="http://schemas.microsoft.com/office/powerpoint/2010/main" val="384892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92" y="454863"/>
            <a:ext cx="3022222" cy="1409524"/>
          </a:xfrm>
          <a:prstGeom prst="rect">
            <a:avLst/>
          </a:prstGeom>
        </p:spPr>
      </p:pic>
      <p:sp>
        <p:nvSpPr>
          <p:cNvPr id="9" name="ZoneTexte 8"/>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pic>
        <p:nvPicPr>
          <p:cNvPr id="11" name="Image 10" descr="Une image contenant capture d’écran&#10;&#10;Description générée automatiquement">
            <a:extLst>
              <a:ext uri="{FF2B5EF4-FFF2-40B4-BE49-F238E27FC236}">
                <a16:creationId xmlns:a16="http://schemas.microsoft.com/office/drawing/2014/main" id="{7C49B6BC-9B26-C743-9887-845A823F1247}"/>
              </a:ext>
            </a:extLst>
          </p:cNvPr>
          <p:cNvPicPr>
            <a:picLocks noChangeAspect="1"/>
          </p:cNvPicPr>
          <p:nvPr/>
        </p:nvPicPr>
        <p:blipFill>
          <a:blip r:embed="rId3"/>
          <a:stretch>
            <a:fillRect/>
          </a:stretch>
        </p:blipFill>
        <p:spPr>
          <a:xfrm>
            <a:off x="-639119" y="43805"/>
            <a:ext cx="12874923" cy="7273440"/>
          </a:xfrm>
          <a:prstGeom prst="rect">
            <a:avLst/>
          </a:prstGeom>
        </p:spPr>
      </p:pic>
    </p:spTree>
    <p:extLst>
      <p:ext uri="{BB962C8B-B14F-4D97-AF65-F5344CB8AC3E}">
        <p14:creationId xmlns:p14="http://schemas.microsoft.com/office/powerpoint/2010/main" val="360481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92" y="454863"/>
            <a:ext cx="3022222" cy="1409524"/>
          </a:xfrm>
          <a:prstGeom prst="rect">
            <a:avLst/>
          </a:prstGeom>
        </p:spPr>
      </p:pic>
      <p:sp>
        <p:nvSpPr>
          <p:cNvPr id="5" name="Rectangle 4"/>
          <p:cNvSpPr/>
          <p:nvPr/>
        </p:nvSpPr>
        <p:spPr>
          <a:xfrm>
            <a:off x="127000" y="5063067"/>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99533" y="5063066"/>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72066" y="5063067"/>
            <a:ext cx="262467" cy="179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pic>
        <p:nvPicPr>
          <p:cNvPr id="11" name="Image 10" descr="Une image contenant personne, complet, debout, homme&#10;&#10;Description générée automatiquement">
            <a:extLst>
              <a:ext uri="{FF2B5EF4-FFF2-40B4-BE49-F238E27FC236}">
                <a16:creationId xmlns:a16="http://schemas.microsoft.com/office/drawing/2014/main" id="{2D2DFCD5-1F3E-E24C-9DBE-15FB6D3DA4C5}"/>
              </a:ext>
            </a:extLst>
          </p:cNvPr>
          <p:cNvPicPr>
            <a:picLocks noChangeAspect="1"/>
          </p:cNvPicPr>
          <p:nvPr/>
        </p:nvPicPr>
        <p:blipFill>
          <a:blip r:embed="rId3"/>
          <a:stretch>
            <a:fillRect/>
          </a:stretch>
        </p:blipFill>
        <p:spPr>
          <a:xfrm>
            <a:off x="1407552" y="134647"/>
            <a:ext cx="6584542" cy="6520703"/>
          </a:xfrm>
          <a:prstGeom prst="rect">
            <a:avLst/>
          </a:prstGeom>
        </p:spPr>
      </p:pic>
      <p:sp>
        <p:nvSpPr>
          <p:cNvPr id="12" name="ZoneTexte 11">
            <a:extLst>
              <a:ext uri="{FF2B5EF4-FFF2-40B4-BE49-F238E27FC236}">
                <a16:creationId xmlns:a16="http://schemas.microsoft.com/office/drawing/2014/main" id="{FF7DF973-AC5E-8A43-A3A7-6E809C63BEBA}"/>
              </a:ext>
            </a:extLst>
          </p:cNvPr>
          <p:cNvSpPr txBox="1"/>
          <p:nvPr/>
        </p:nvSpPr>
        <p:spPr>
          <a:xfrm>
            <a:off x="8286052" y="3394998"/>
            <a:ext cx="3568862" cy="646331"/>
          </a:xfrm>
          <a:prstGeom prst="rect">
            <a:avLst/>
          </a:prstGeom>
          <a:noFill/>
        </p:spPr>
        <p:txBody>
          <a:bodyPr wrap="none" rtlCol="0">
            <a:spAutoFit/>
          </a:bodyPr>
          <a:lstStyle/>
          <a:p>
            <a:pPr algn="ctr"/>
            <a:r>
              <a:rPr lang="fr-FR" b="1"/>
              <a:t>Jacques Delors and Geneviève Pons</a:t>
            </a:r>
          </a:p>
          <a:p>
            <a:pPr algn="ctr"/>
            <a:r>
              <a:rPr lang="fr-FR" b="1"/>
              <a:t>in 1992</a:t>
            </a:r>
          </a:p>
        </p:txBody>
      </p:sp>
    </p:spTree>
    <p:extLst>
      <p:ext uri="{BB962C8B-B14F-4D97-AF65-F5344CB8AC3E}">
        <p14:creationId xmlns:p14="http://schemas.microsoft.com/office/powerpoint/2010/main" val="365845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92" y="454863"/>
            <a:ext cx="3022222" cy="1409524"/>
          </a:xfrm>
          <a:prstGeom prst="rect">
            <a:avLst/>
          </a:prstGeom>
        </p:spPr>
      </p:pic>
      <p:sp>
        <p:nvSpPr>
          <p:cNvPr id="8" name="Titre 1"/>
          <p:cNvSpPr>
            <a:spLocks noGrp="1"/>
          </p:cNvSpPr>
          <p:nvPr>
            <p:ph type="ctrTitle"/>
          </p:nvPr>
        </p:nvSpPr>
        <p:spPr>
          <a:xfrm>
            <a:off x="518583" y="203804"/>
            <a:ext cx="7683614" cy="1409524"/>
          </a:xfrm>
        </p:spPr>
        <p:txBody>
          <a:bodyPr>
            <a:noAutofit/>
          </a:bodyPr>
          <a:lstStyle/>
          <a:p>
            <a:pPr algn="l"/>
            <a:r>
              <a:rPr lang="fr-FR" sz="3600" b="1" dirty="0">
                <a:solidFill>
                  <a:srgbClr val="0070C0"/>
                </a:solidFill>
                <a:latin typeface="DIN Offc Pro Cond" panose="020B0506020101010102" pitchFamily="34" charset="0"/>
                <a:ea typeface="Roboto" panose="02000000000000000000" pitchFamily="2" charset="0"/>
              </a:rPr>
              <a:t>DISCOURS DE JACQUES DELORS A RIO </a:t>
            </a:r>
            <a:r>
              <a:rPr lang="fr-FR" sz="3600" dirty="0">
                <a:solidFill>
                  <a:srgbClr val="0070C0"/>
                </a:solidFill>
                <a:latin typeface="DIN Offc Pro Cond" panose="020B0506020101010102" pitchFamily="34" charset="0"/>
                <a:ea typeface="Roboto" panose="02000000000000000000" pitchFamily="2" charset="0"/>
              </a:rPr>
              <a:t>13 JUIN 1992</a:t>
            </a:r>
            <a:endParaRPr lang="fr-FR" sz="3600" dirty="0">
              <a:latin typeface="DIN Offc Pro Cond" panose="020B0506020101010102" pitchFamily="34" charset="0"/>
              <a:ea typeface="Roboto" panose="02000000000000000000" pitchFamily="2" charset="0"/>
            </a:endParaRPr>
          </a:p>
        </p:txBody>
      </p:sp>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134533" y="355069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sp>
        <p:nvSpPr>
          <p:cNvPr id="11" name="ZoneTexte 10"/>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sp>
        <p:nvSpPr>
          <p:cNvPr id="2" name="ZoneTexte 1">
            <a:extLst>
              <a:ext uri="{FF2B5EF4-FFF2-40B4-BE49-F238E27FC236}">
                <a16:creationId xmlns:a16="http://schemas.microsoft.com/office/drawing/2014/main" id="{468E9F40-92ED-7642-9DA9-3F699E7629D8}"/>
              </a:ext>
            </a:extLst>
          </p:cNvPr>
          <p:cNvSpPr txBox="1"/>
          <p:nvPr/>
        </p:nvSpPr>
        <p:spPr>
          <a:xfrm>
            <a:off x="4774659" y="1880362"/>
            <a:ext cx="6569616" cy="4538750"/>
          </a:xfrm>
          <a:prstGeom prst="rect">
            <a:avLst/>
          </a:prstGeom>
          <a:noFill/>
        </p:spPr>
        <p:txBody>
          <a:bodyPr wrap="square" rtlCol="0">
            <a:spAutoFit/>
          </a:bodyPr>
          <a:lstStyle/>
          <a:p>
            <a:pPr algn="just"/>
            <a:r>
              <a:rPr lang="fr-FR" sz="2400" i="1"/>
              <a:t>"LE CONCEPT DE DEVELOPPEMENT DURABLE NOUS INVITE A REAPPRENDRE LA VALEUR DES BIENS COLLECTIFS, DES RESSOURCES COMMUNES, A RETROUVER LE SOUCI DU LONG TERME. IL NOUS CONDUIT A INVENTER UNE NOUVELLE ETHIQUE DE L'ENVIRONNEMENT. </a:t>
            </a:r>
            <a:endParaRPr lang="fr-FR" sz="2800" i="1"/>
          </a:p>
          <a:p>
            <a:pPr algn="just"/>
            <a:endParaRPr lang="fr-FR" sz="2400" i="1"/>
          </a:p>
          <a:p>
            <a:pPr algn="just"/>
            <a:r>
              <a:rPr lang="fr-FR" sz="2400" i="1"/>
              <a:t>(...) C'EST LA CROISSANCE QUI NOUS DONNERA LES MOYENS DE NOS AMBITIONS, MAIS UNE CROISSANCE QUI DONNE UN PRIX A LA NATURE." </a:t>
            </a:r>
            <a:endParaRPr lang="fr-FR" sz="2800" i="1"/>
          </a:p>
          <a:p>
            <a:pPr marL="342900" indent="-342900" algn="just">
              <a:buFontTx/>
              <a:buChar char="-"/>
            </a:pPr>
            <a:endParaRPr lang="en" sz="2000" dirty="0">
              <a:latin typeface="+mj-lt"/>
            </a:endParaRPr>
          </a:p>
          <a:p>
            <a:pPr marL="342900" indent="-342900" algn="just">
              <a:buFontTx/>
              <a:buChar char="-"/>
            </a:pPr>
            <a:endParaRPr lang="fr-FR" sz="2000" dirty="0">
              <a:latin typeface="+mj-lt"/>
            </a:endParaRPr>
          </a:p>
        </p:txBody>
      </p:sp>
      <p:pic>
        <p:nvPicPr>
          <p:cNvPr id="6" name="Image 5" descr="Une image contenant journal, texte, capture d’écran&#10;&#10;Description générée automatiquement">
            <a:extLst>
              <a:ext uri="{FF2B5EF4-FFF2-40B4-BE49-F238E27FC236}">
                <a16:creationId xmlns:a16="http://schemas.microsoft.com/office/drawing/2014/main" id="{095E0CC4-23A1-1740-B0D1-AD59C3F302EE}"/>
              </a:ext>
            </a:extLst>
          </p:cNvPr>
          <p:cNvPicPr>
            <a:picLocks noChangeAspect="1"/>
          </p:cNvPicPr>
          <p:nvPr/>
        </p:nvPicPr>
        <p:blipFill>
          <a:blip r:embed="rId3"/>
          <a:stretch>
            <a:fillRect/>
          </a:stretch>
        </p:blipFill>
        <p:spPr>
          <a:xfrm>
            <a:off x="337086" y="1864387"/>
            <a:ext cx="4177968" cy="3964913"/>
          </a:xfrm>
          <a:prstGeom prst="rect">
            <a:avLst/>
          </a:prstGeom>
        </p:spPr>
      </p:pic>
    </p:spTree>
    <p:extLst>
      <p:ext uri="{BB962C8B-B14F-4D97-AF65-F5344CB8AC3E}">
        <p14:creationId xmlns:p14="http://schemas.microsoft.com/office/powerpoint/2010/main" val="322418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692" y="454863"/>
            <a:ext cx="3022222" cy="1409524"/>
          </a:xfrm>
          <a:prstGeom prst="rect">
            <a:avLst/>
          </a:prstGeom>
        </p:spPr>
      </p:pic>
      <p:cxnSp>
        <p:nvCxnSpPr>
          <p:cNvPr id="3" name="Connecteur droit 2"/>
          <p:cNvCxnSpPr/>
          <p:nvPr/>
        </p:nvCxnSpPr>
        <p:spPr>
          <a:xfrm>
            <a:off x="2194560" y="2809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1134533" y="3550690"/>
            <a:ext cx="8214361" cy="401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2000" dirty="0">
              <a:latin typeface="Roboto Light" pitchFamily="2" charset="0"/>
              <a:ea typeface="Roboto Light" pitchFamily="2" charset="0"/>
            </a:endParaRPr>
          </a:p>
        </p:txBody>
      </p:sp>
      <p:sp>
        <p:nvSpPr>
          <p:cNvPr id="11" name="ZoneTexte 10"/>
          <p:cNvSpPr txBox="1"/>
          <p:nvPr/>
        </p:nvSpPr>
        <p:spPr>
          <a:xfrm>
            <a:off x="9634452" y="6392488"/>
            <a:ext cx="2464136" cy="338554"/>
          </a:xfrm>
          <a:prstGeom prst="rect">
            <a:avLst/>
          </a:prstGeom>
          <a:noFill/>
        </p:spPr>
        <p:txBody>
          <a:bodyPr wrap="none" rtlCol="0">
            <a:spAutoFit/>
          </a:bodyPr>
          <a:lstStyle/>
          <a:p>
            <a:r>
              <a:rPr lang="fr-FR" sz="1600" dirty="0">
                <a:latin typeface="Roboto Light" pitchFamily="2" charset="0"/>
                <a:ea typeface="Roboto Light" pitchFamily="2" charset="0"/>
              </a:rPr>
              <a:t>© Institut Jacques Delors</a:t>
            </a:r>
          </a:p>
        </p:txBody>
      </p:sp>
      <p:pic>
        <p:nvPicPr>
          <p:cNvPr id="6" name="Image 5">
            <a:extLst>
              <a:ext uri="{FF2B5EF4-FFF2-40B4-BE49-F238E27FC236}">
                <a16:creationId xmlns:a16="http://schemas.microsoft.com/office/drawing/2014/main" id="{50E609EF-32DE-B94C-9B80-DA3A8915ED93}"/>
              </a:ext>
            </a:extLst>
          </p:cNvPr>
          <p:cNvPicPr>
            <a:picLocks noChangeAspect="1"/>
          </p:cNvPicPr>
          <p:nvPr/>
        </p:nvPicPr>
        <p:blipFill>
          <a:blip r:embed="rId3"/>
          <a:stretch>
            <a:fillRect/>
          </a:stretch>
        </p:blipFill>
        <p:spPr>
          <a:xfrm>
            <a:off x="3089076" y="0"/>
            <a:ext cx="5415719" cy="6858000"/>
          </a:xfrm>
          <a:prstGeom prst="rect">
            <a:avLst/>
          </a:prstGeom>
        </p:spPr>
      </p:pic>
    </p:spTree>
    <p:extLst>
      <p:ext uri="{BB962C8B-B14F-4D97-AF65-F5344CB8AC3E}">
        <p14:creationId xmlns:p14="http://schemas.microsoft.com/office/powerpoint/2010/main" val="122795211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4128</TotalTime>
  <Words>496</Words>
  <Application>Microsoft Office PowerPoint</Application>
  <PresentationFormat>Grand écran</PresentationFormat>
  <Paragraphs>66</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Calibri Light</vt:lpstr>
      <vt:lpstr>DIN Offc Pro Cond</vt:lpstr>
      <vt:lpstr>Roboto Light</vt:lpstr>
      <vt:lpstr>Thème Office</vt:lpstr>
      <vt:lpstr>SUSTAINABLE EUROPE  FROM 1992 TO 2024  Geneviève Pons  Director of the Jacques Delors Institute Brussels office </vt:lpstr>
      <vt:lpstr>JACQUES DELORS INSTITUTE: WHO ARE WE ?</vt:lpstr>
      <vt:lpstr>SPEAKER   Geneviève Pons – Director of the Jacques Delors Institute Brussels Office </vt:lpstr>
      <vt:lpstr>Sustainable Europe? A story in three episodes</vt:lpstr>
      <vt:lpstr>1992-1995 Preparing and delivering Rio.</vt:lpstr>
      <vt:lpstr>Présentation PowerPoint</vt:lpstr>
      <vt:lpstr>Présentation PowerPoint</vt:lpstr>
      <vt:lpstr>DISCOURS DE JACQUES DELORS A RIO 13 JUIN 1992</vt:lpstr>
      <vt:lpstr>Présentation PowerPoint</vt:lpstr>
      <vt:lpstr>Présentation PowerPoint</vt:lpstr>
      <vt:lpstr>2015-2017: disappointed hopes</vt:lpstr>
      <vt:lpstr>Présentation PowerPoint</vt:lpstr>
      <vt:lpstr>Présentation PowerPoint</vt:lpstr>
      <vt:lpstr>23 JUNE 2016 : BREXIT !    8 NOVEMBRE 2016 : TRUMP ! </vt:lpstr>
      <vt:lpstr>DISCOURS DE JACQUES DELORS A RIO 13 JUIN 1992</vt:lpstr>
      <vt:lpstr>DISCOURS DE JACQUES DELORS A RIO 13 JUIN 1992</vt:lpstr>
      <vt:lpstr>2019-2024: Towards sustainable Europe?</vt:lpstr>
      <vt:lpstr>Jacques Delors Institute  latest publications  BRIEF (MAY 2019):  Climate change at the heart of a new european political balance?  Thomas Pellerin-Carlin, Geneviève Pons, Thierry Chopin</vt:lpstr>
      <vt:lpstr>2019: Climate change and protecting the environment as top-priority of EU voters. </vt:lpstr>
      <vt:lpstr>WHAT ABOUT SUSTAINABILITY IN THE FUTURE  COALITION AGREEMENT? POLICY PAPER (JUNE 2019) "Promoting a coalition agreement between four political families", Pascal Lamy, Geneviève Pons, Christine Verger </vt:lpstr>
      <vt:lpstr>21.06.2019   Draft compilation   Chapeau text   Colour code: Blue: S&amp;D proposals Green: EPP proposals Yellow: COMP proposals  Grey: new proposal Greens (Charter of Fundamental Rights)     WG 1: Environment and biodiversity, sustainable mobility, fighting climate change and zero waste, food, health    Introduction  1. Mitigating the dramatic consequences on ecosystems, the economy, human health and wellbeing of the climate and biodiversity crisis requires the EC to take more decisive and faster action to limit global warming in line with the Paris agreement and to halt and reverse the loss biodiversity in the EU and worldwide.   2. The ecological transition is therefore a necessity but also an opportunity for jobs creation and for delivering well-being for all. The social, economic and technological changes required must be just and mitigate the hardship for citizens and regions across the EU that would be most affected. A future-oriented industrial policy will allow the EU to face the challenges while upholding its economic competitiveness.   3. The implementation of the United Nations 2030 Sustainable Development Goals (SDG) will be an overarching priority for the EC as a whole, across all sectors. The EC will adopt an overarching EU SDG strategy guiding the actions of the EU and its Member States. (New legislative proposals shall be subject to an impact assessment that include an “SDG test”, putting the reduction of the ecological footprint and the reduction of inequalities on the same footing as the economic assessment) </vt:lpstr>
      <vt:lpstr>CONCLUSION</vt:lpstr>
      <vt:lpstr>"Each and every country is currently living a transition to sustainable development"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in the next coalition agreeement: what is at stake ?   Geneviève Pons  Director of the Jacques Delors Institute Brussels office</dc:title>
  <dc:creator>Pierre LETURCQ</dc:creator>
  <cp:lastModifiedBy>Mark DUBRULLE</cp:lastModifiedBy>
  <cp:revision>45</cp:revision>
  <cp:lastPrinted>2019-06-25T09:31:09Z</cp:lastPrinted>
  <dcterms:created xsi:type="dcterms:W3CDTF">2019-05-17T15:22:58Z</dcterms:created>
  <dcterms:modified xsi:type="dcterms:W3CDTF">2019-06-28T09:20:22Z</dcterms:modified>
</cp:coreProperties>
</file>