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94" r:id="rId3"/>
    <p:sldId id="264" r:id="rId4"/>
    <p:sldId id="266" r:id="rId5"/>
    <p:sldId id="261" r:id="rId6"/>
    <p:sldId id="269" r:id="rId7"/>
    <p:sldId id="270" r:id="rId8"/>
    <p:sldId id="273" r:id="rId9"/>
    <p:sldId id="274" r:id="rId10"/>
    <p:sldId id="275" r:id="rId11"/>
    <p:sldId id="276" r:id="rId12"/>
    <p:sldId id="277" r:id="rId13"/>
    <p:sldId id="278" r:id="rId14"/>
    <p:sldId id="295" r:id="rId15"/>
    <p:sldId id="279" r:id="rId16"/>
    <p:sldId id="310" r:id="rId17"/>
    <p:sldId id="311" r:id="rId18"/>
    <p:sldId id="297" r:id="rId19"/>
    <p:sldId id="312" r:id="rId20"/>
    <p:sldId id="313" r:id="rId21"/>
    <p:sldId id="314" r:id="rId22"/>
    <p:sldId id="287" r:id="rId23"/>
    <p:sldId id="315" r:id="rId24"/>
    <p:sldId id="320" r:id="rId25"/>
    <p:sldId id="319" r:id="rId26"/>
    <p:sldId id="318" r:id="rId27"/>
    <p:sldId id="321" r:id="rId28"/>
    <p:sldId id="316" r:id="rId29"/>
    <p:sldId id="258" r:id="rId30"/>
    <p:sldId id="32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65" d="100"/>
          <a:sy n="65" d="100"/>
        </p:scale>
        <p:origin x="7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667544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850480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42926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867067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47896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520386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956893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415682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11/20/2019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7026945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611222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125340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03642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928844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477422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377842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9358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11/20/2019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24361705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85641-4766-4BDC-9198-DDE9D27B0F39}"/>
              </a:ext>
            </a:extLst>
          </p:cNvPr>
          <p:cNvPicPr>
            <a:picLocks noChangeAspect="1"/>
          </p:cNvPicPr>
          <p:nvPr/>
        </p:nvPicPr>
        <p:blipFill rotWithShape="1">
          <a:blip r:embed="rId3"/>
          <a:srcRect t="2380" b="3870"/>
          <a:stretch/>
        </p:blipFill>
        <p:spPr>
          <a:xfrm>
            <a:off x="789374" y="0"/>
            <a:ext cx="12191980" cy="6857990"/>
          </a:xfrm>
          <a:prstGeom prst="rect">
            <a:avLst/>
          </a:prstGeom>
        </p:spPr>
      </p:pic>
      <p:sp>
        <p:nvSpPr>
          <p:cNvPr id="4" name="Titre 3">
            <a:extLst>
              <a:ext uri="{FF2B5EF4-FFF2-40B4-BE49-F238E27FC236}">
                <a16:creationId xmlns:a16="http://schemas.microsoft.com/office/drawing/2014/main" id="{E9FBF476-5989-4589-A73D-60270BD069EF}"/>
              </a:ext>
            </a:extLst>
          </p:cNvPr>
          <p:cNvSpPr>
            <a:spLocks noGrp="1"/>
          </p:cNvSpPr>
          <p:nvPr>
            <p:ph type="ctrTitle"/>
          </p:nvPr>
        </p:nvSpPr>
        <p:spPr>
          <a:xfrm>
            <a:off x="2480733" y="2074339"/>
            <a:ext cx="7219954" cy="1828801"/>
          </a:xfrm>
        </p:spPr>
        <p:txBody>
          <a:bodyPr>
            <a:normAutofit fontScale="90000"/>
          </a:bodyPr>
          <a:lstStyle/>
          <a:p>
            <a:r>
              <a:rPr lang="en-GB" b="1" i="1" dirty="0">
                <a:solidFill>
                  <a:schemeClr val="accent2">
                    <a:lumMod val="50000"/>
                  </a:schemeClr>
                </a:solidFill>
              </a:rPr>
              <a:t>The Greening of </a:t>
            </a:r>
            <a:r>
              <a:rPr lang="en-GB" sz="5300" b="1" i="1" dirty="0">
                <a:solidFill>
                  <a:schemeClr val="accent2">
                    <a:lumMod val="50000"/>
                  </a:schemeClr>
                </a:solidFill>
              </a:rPr>
              <a:t>Europe</a:t>
            </a:r>
            <a:br>
              <a:rPr lang="fr-BE" sz="4400" dirty="0"/>
            </a:br>
            <a:endParaRPr lang="fr-BE" sz="4400" dirty="0"/>
          </a:p>
        </p:txBody>
      </p:sp>
      <p:sp>
        <p:nvSpPr>
          <p:cNvPr id="5" name="Sous-titre 4">
            <a:extLst>
              <a:ext uri="{FF2B5EF4-FFF2-40B4-BE49-F238E27FC236}">
                <a16:creationId xmlns:a16="http://schemas.microsoft.com/office/drawing/2014/main" id="{C286CC16-C981-4724-B2BB-441B0EF893F7}"/>
              </a:ext>
            </a:extLst>
          </p:cNvPr>
          <p:cNvSpPr>
            <a:spLocks noGrp="1"/>
          </p:cNvSpPr>
          <p:nvPr>
            <p:ph type="subTitle" idx="1"/>
          </p:nvPr>
        </p:nvSpPr>
        <p:spPr>
          <a:xfrm>
            <a:off x="2480733" y="3903138"/>
            <a:ext cx="7219954" cy="1049867"/>
          </a:xfrm>
        </p:spPr>
        <p:txBody>
          <a:bodyPr>
            <a:noAutofit/>
          </a:bodyPr>
          <a:lstStyle/>
          <a:p>
            <a:r>
              <a:rPr lang="en-GB" sz="3200" b="1" i="1" dirty="0">
                <a:solidFill>
                  <a:schemeClr val="tx1"/>
                </a:solidFill>
              </a:rPr>
              <a:t>A Journey through 50 years Environmental Action</a:t>
            </a:r>
            <a:endParaRPr lang="fr-BE" sz="3200" b="1" dirty="0">
              <a:solidFill>
                <a:schemeClr val="tx1"/>
              </a:solidFill>
            </a:endParaRPr>
          </a:p>
        </p:txBody>
      </p:sp>
    </p:spTree>
    <p:extLst>
      <p:ext uri="{BB962C8B-B14F-4D97-AF65-F5344CB8AC3E}">
        <p14:creationId xmlns:p14="http://schemas.microsoft.com/office/powerpoint/2010/main" val="2139401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a:bodyPr>
          <a:lstStyle/>
          <a:p>
            <a:pPr marL="0" indent="0" algn="ctr">
              <a:buNone/>
            </a:pPr>
            <a:r>
              <a:rPr lang="en-GB" sz="2400" b="1" dirty="0">
                <a:solidFill>
                  <a:schemeClr val="accent2">
                    <a:lumMod val="50000"/>
                  </a:schemeClr>
                </a:solidFill>
                <a:latin typeface="Verdana" panose="020B0604030504040204" pitchFamily="34" charset="0"/>
                <a:ea typeface="Verdana" panose="020B0604030504040204" pitchFamily="34" charset="0"/>
              </a:rPr>
              <a:t>1970 European Year of Nature Conservation </a:t>
            </a:r>
          </a:p>
          <a:p>
            <a:pPr marL="0" indent="0" algn="ctr">
              <a:buNone/>
            </a:pPr>
            <a:r>
              <a:rPr lang="en-GB" sz="2400" b="1" dirty="0">
                <a:solidFill>
                  <a:schemeClr val="accent2">
                    <a:lumMod val="50000"/>
                  </a:schemeClr>
                </a:solidFill>
                <a:latin typeface="Verdana" panose="020B0604030504040204" pitchFamily="34" charset="0"/>
                <a:ea typeface="Verdana" panose="020B0604030504040204" pitchFamily="34" charset="0"/>
              </a:rPr>
              <a:t>Council of Europe, Strasbourg</a:t>
            </a:r>
            <a:br>
              <a:rPr lang="en-GB" sz="1600" i="1" dirty="0"/>
            </a:br>
            <a:br>
              <a:rPr lang="en-GB" sz="2400" i="1" dirty="0">
                <a:latin typeface="Verdana" panose="020B0604030504040204" pitchFamily="34" charset="0"/>
                <a:ea typeface="Verdana" panose="020B0604030504040204" pitchFamily="34" charset="0"/>
              </a:rPr>
            </a:br>
            <a:r>
              <a:rPr lang="en-GB" sz="2400" b="1" i="1" dirty="0">
                <a:solidFill>
                  <a:schemeClr val="accent6">
                    <a:lumMod val="75000"/>
                  </a:schemeClr>
                </a:solidFill>
                <a:latin typeface="Verdana" panose="020B0604030504040204" pitchFamily="34" charset="0"/>
                <a:ea typeface="Verdana" panose="020B0604030504040204" pitchFamily="34" charset="0"/>
              </a:rPr>
              <a:t>“Now that the scale and seriousness are starting to be revealed, would we really dare keeping matters as they stand, leaving to tomorrow’s generation a completely artificial civilisation in a poisoned, hostile environment which would leave little room for human beings?</a:t>
            </a:r>
            <a:br>
              <a:rPr lang="fr-BE" sz="2400" b="1" dirty="0">
                <a:solidFill>
                  <a:schemeClr val="accent6">
                    <a:lumMod val="75000"/>
                  </a:schemeClr>
                </a:solidFill>
                <a:latin typeface="Verdana" panose="020B0604030504040204" pitchFamily="34" charset="0"/>
                <a:ea typeface="Verdana" panose="020B0604030504040204" pitchFamily="34" charset="0"/>
              </a:rPr>
            </a:br>
            <a:r>
              <a:rPr lang="en-GB" sz="2400" b="1" i="1" dirty="0">
                <a:solidFill>
                  <a:schemeClr val="accent6">
                    <a:lumMod val="75000"/>
                  </a:schemeClr>
                </a:solidFill>
                <a:latin typeface="Verdana" panose="020B0604030504040204" pitchFamily="34" charset="0"/>
                <a:ea typeface="Verdana" panose="020B0604030504040204" pitchFamily="34" charset="0"/>
              </a:rPr>
              <a:t>If so, we would then abdicate our human dignity.”</a:t>
            </a:r>
            <a:br>
              <a:rPr lang="en-GB" sz="2400" b="1" i="1" dirty="0">
                <a:solidFill>
                  <a:schemeClr val="accent6">
                    <a:lumMod val="75000"/>
                  </a:schemeClr>
                </a:solidFill>
                <a:latin typeface="Verdana" panose="020B0604030504040204" pitchFamily="34" charset="0"/>
                <a:ea typeface="Verdana" panose="020B0604030504040204" pitchFamily="34" charset="0"/>
              </a:rPr>
            </a:br>
            <a:endParaRPr lang="en-GB" sz="2400" b="1" i="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b="1" dirty="0">
                <a:solidFill>
                  <a:schemeClr val="accent6">
                    <a:lumMod val="75000"/>
                  </a:schemeClr>
                </a:solidFill>
                <a:latin typeface="Verdana" panose="020B0604030504040204" pitchFamily="34" charset="0"/>
                <a:ea typeface="Verdana" panose="020B0604030504040204" pitchFamily="34" charset="0"/>
              </a:rPr>
              <a:t>H.R.H. Prince Albert of Belgium</a:t>
            </a:r>
            <a:br>
              <a:rPr lang="en-GB" sz="2400" b="1" i="1" dirty="0">
                <a:latin typeface="Verdana" panose="020B0604030504040204" pitchFamily="34" charset="0"/>
                <a:ea typeface="Verdana" panose="020B0604030504040204" pitchFamily="34" charset="0"/>
              </a:rPr>
            </a:br>
            <a:endParaRPr lang="fr-BE" sz="24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4734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fontScale="92500" lnSpcReduction="10000"/>
          </a:bodyPr>
          <a:lstStyle/>
          <a:p>
            <a:pPr marL="0" indent="0" algn="ctr">
              <a:buNone/>
            </a:pPr>
            <a:endParaRPr lang="fr-BE" sz="2400" b="1" dirty="0">
              <a:solidFill>
                <a:schemeClr val="accent2">
                  <a:lumMod val="50000"/>
                </a:schemeClr>
              </a:solidFill>
              <a:latin typeface="Verdana" panose="020B0604030504040204" pitchFamily="34" charset="0"/>
              <a:ea typeface="Verdana" panose="020B0604030504040204" pitchFamily="34" charset="0"/>
            </a:endParaRPr>
          </a:p>
          <a:p>
            <a:pPr marL="0" indent="0" algn="ctr">
              <a:buNone/>
            </a:pPr>
            <a:r>
              <a:rPr lang="en-GB" sz="30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rPr>
              <a:t>1970</a:t>
            </a:r>
            <a:r>
              <a:rPr lang="en-GB" sz="28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rPr>
              <a:t> Bond Beter Leefmilieu/Inter-environnement</a:t>
            </a:r>
          </a:p>
          <a:p>
            <a:pPr marL="0" indent="0" algn="ctr">
              <a:buNone/>
            </a:pPr>
            <a:r>
              <a:rPr lang="en-GB" sz="22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A pioneering Belgian initiative</a:t>
            </a:r>
          </a:p>
          <a:p>
            <a:pPr marL="0" indent="0">
              <a:buNone/>
            </a:pPr>
            <a:r>
              <a:rPr lang="en-GB" sz="2400" i="1" dirty="0">
                <a:solidFill>
                  <a:schemeClr val="accent6">
                    <a:lumMod val="75000"/>
                  </a:schemeClr>
                </a:solidFill>
              </a:rPr>
              <a:t> “</a:t>
            </a:r>
            <a:r>
              <a:rPr lang="en-GB" sz="2400" b="1" i="1" dirty="0">
                <a:solidFill>
                  <a:schemeClr val="accent6">
                    <a:lumMod val="75000"/>
                  </a:schemeClr>
                </a:solidFill>
                <a:latin typeface="Verdana" panose="020B0604030504040204" pitchFamily="34" charset="0"/>
                <a:ea typeface="Verdana" panose="020B0604030504040204" pitchFamily="34" charset="0"/>
              </a:rPr>
              <a:t>Quality of life is a dimension of civilisation. More than ever the finality of life is at stake. This is not a matter of simple adaptation to new material obstacles.”</a:t>
            </a:r>
            <a:endParaRPr lang="fr-BE" sz="2400" b="1" dirty="0">
              <a:solidFill>
                <a:schemeClr val="accent6">
                  <a:lumMod val="75000"/>
                </a:schemeClr>
              </a:solidFill>
              <a:latin typeface="Verdana" panose="020B0604030504040204" pitchFamily="34" charset="0"/>
              <a:ea typeface="Verdana" panose="020B0604030504040204" pitchFamily="34" charset="0"/>
            </a:endParaRPr>
          </a:p>
          <a:p>
            <a:pPr marL="0" indent="0">
              <a:buNone/>
            </a:pPr>
            <a:endParaRPr lang="en-GB" sz="2400" b="1" dirty="0">
              <a:solidFill>
                <a:schemeClr val="accent6">
                  <a:lumMod val="75000"/>
                </a:schemeClr>
              </a:solidFill>
              <a:latin typeface="Verdana" panose="020B0604030504040204" pitchFamily="34" charset="0"/>
              <a:ea typeface="Verdana" panose="020B0604030504040204" pitchFamily="34" charset="0"/>
            </a:endParaRPr>
          </a:p>
          <a:p>
            <a:pPr marL="0" indent="0">
              <a:buNone/>
            </a:pPr>
            <a:r>
              <a:rPr lang="en-GB" sz="2400" b="1" dirty="0">
                <a:solidFill>
                  <a:schemeClr val="accent6">
                    <a:lumMod val="75000"/>
                  </a:schemeClr>
                </a:solidFill>
                <a:latin typeface="Verdana" panose="020B0604030504040204" pitchFamily="34" charset="0"/>
                <a:ea typeface="Verdana" panose="020B0604030504040204" pitchFamily="34" charset="0"/>
              </a:rPr>
              <a:t> “</a:t>
            </a:r>
            <a:r>
              <a:rPr lang="en-GB" sz="2400" b="1" i="1" dirty="0">
                <a:solidFill>
                  <a:schemeClr val="accent6">
                    <a:lumMod val="75000"/>
                  </a:schemeClr>
                </a:solidFill>
                <a:latin typeface="Verdana" panose="020B0604030504040204" pitchFamily="34" charset="0"/>
                <a:ea typeface="Verdana" panose="020B0604030504040204" pitchFamily="34" charset="0"/>
              </a:rPr>
              <a:t>The battle for environmental protection is a major social demand within the broader frame of the quality of life.”</a:t>
            </a:r>
          </a:p>
          <a:p>
            <a:pPr marL="0" indent="0">
              <a:buNone/>
            </a:pPr>
            <a:endParaRPr lang="en-GB" sz="2400" b="1" i="1" dirty="0">
              <a:solidFill>
                <a:schemeClr val="accent6">
                  <a:lumMod val="75000"/>
                </a:schemeClr>
              </a:solidFill>
              <a:latin typeface="Verdana" panose="020B0604030504040204" pitchFamily="34" charset="0"/>
              <a:ea typeface="Verdana" panose="020B0604030504040204" pitchFamily="34" charset="0"/>
            </a:endParaRPr>
          </a:p>
          <a:p>
            <a:pPr marL="0" indent="0">
              <a:buNone/>
            </a:pPr>
            <a:r>
              <a:rPr lang="en-GB" sz="1600" b="1" u="sng" dirty="0">
                <a:solidFill>
                  <a:schemeClr val="accent6">
                    <a:lumMod val="75000"/>
                  </a:schemeClr>
                </a:solidFill>
                <a:latin typeface="Verdana" panose="020B0604030504040204" pitchFamily="34" charset="0"/>
                <a:ea typeface="Verdana" panose="020B0604030504040204" pitchFamily="34" charset="0"/>
              </a:rPr>
              <a:t>Excerpts from:</a:t>
            </a:r>
            <a:r>
              <a:rPr lang="en-GB" sz="1600" b="1" dirty="0">
                <a:solidFill>
                  <a:schemeClr val="accent6">
                    <a:lumMod val="75000"/>
                  </a:schemeClr>
                </a:solidFill>
                <a:latin typeface="Verdana" panose="020B0604030504040204" pitchFamily="34" charset="0"/>
                <a:ea typeface="Verdana" panose="020B0604030504040204" pitchFamily="34" charset="0"/>
              </a:rPr>
              <a:t> “fondements éthiques de l’action d’Inter-environnement”</a:t>
            </a:r>
          </a:p>
          <a:p>
            <a:pPr marL="0" indent="0">
              <a:buNone/>
            </a:pPr>
            <a:r>
              <a:rPr lang="fr-BE" sz="1600" b="1" dirty="0">
                <a:solidFill>
                  <a:schemeClr val="accent6">
                    <a:lumMod val="75000"/>
                  </a:schemeClr>
                </a:solidFill>
                <a:latin typeface="Verdana" panose="020B0604030504040204" pitchFamily="34" charset="0"/>
                <a:ea typeface="Verdana" panose="020B0604030504040204" pitchFamily="34" charset="0"/>
              </a:rPr>
              <a:t>                         « ethische grondslagen van de bond beter leefmilieu »</a:t>
            </a:r>
          </a:p>
          <a:p>
            <a:pPr marL="0" indent="0" algn="ctr">
              <a:buNone/>
            </a:pPr>
            <a:br>
              <a:rPr lang="en-GB" sz="2400" b="1" i="1" dirty="0">
                <a:latin typeface="Verdana" panose="020B0604030504040204" pitchFamily="34" charset="0"/>
                <a:ea typeface="Verdana" panose="020B0604030504040204" pitchFamily="34" charset="0"/>
              </a:rPr>
            </a:br>
            <a:endParaRPr lang="fr-BE" sz="24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65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Image 6" descr="Une image contenant texte&#10;&#10;Description générée automatiquement">
            <a:extLst>
              <a:ext uri="{FF2B5EF4-FFF2-40B4-BE49-F238E27FC236}">
                <a16:creationId xmlns:a16="http://schemas.microsoft.com/office/drawing/2014/main" id="{A1EEFBB4-F601-41F8-83E2-3B91B06A427F}"/>
              </a:ext>
            </a:extLst>
          </p:cNvPr>
          <p:cNvPicPr>
            <a:picLocks noChangeAspect="1"/>
          </p:cNvPicPr>
          <p:nvPr/>
        </p:nvPicPr>
        <p:blipFill rotWithShape="1">
          <a:blip r:embed="rId2">
            <a:extLst>
              <a:ext uri="{28A0092B-C50C-407E-A947-70E740481C1C}">
                <a14:useLocalDpi xmlns:a14="http://schemas.microsoft.com/office/drawing/2010/main" val="0"/>
              </a:ext>
            </a:extLst>
          </a:blip>
          <a:srcRect t="16120" r="-1" b="45207"/>
          <a:stretch/>
        </p:blipFill>
        <p:spPr>
          <a:xfrm>
            <a:off x="981777" y="54578"/>
            <a:ext cx="11210222" cy="6305751"/>
          </a:xfrm>
          <a:prstGeom prst="rect">
            <a:avLst/>
          </a:prstGeom>
        </p:spPr>
      </p:pic>
      <p:sp>
        <p:nvSpPr>
          <p:cNvPr id="5" name="Espace réservé du contenu 4">
            <a:extLst>
              <a:ext uri="{FF2B5EF4-FFF2-40B4-BE49-F238E27FC236}">
                <a16:creationId xmlns:a16="http://schemas.microsoft.com/office/drawing/2014/main" id="{F970A475-BD2D-4C1B-9CF7-AAAF258E799D}"/>
              </a:ext>
            </a:extLst>
          </p:cNvPr>
          <p:cNvSpPr>
            <a:spLocks noGrp="1"/>
          </p:cNvSpPr>
          <p:nvPr>
            <p:ph idx="1"/>
          </p:nvPr>
        </p:nvSpPr>
        <p:spPr>
          <a:xfrm>
            <a:off x="1087654" y="54578"/>
            <a:ext cx="8842515" cy="6018963"/>
          </a:xfrm>
        </p:spPr>
        <p:txBody>
          <a:bodyPr/>
          <a:lstStyle/>
          <a:p>
            <a:pPr marL="0" indent="0">
              <a:buNone/>
            </a:pPr>
            <a:endParaRPr lang="fr-BE" dirty="0"/>
          </a:p>
          <a:p>
            <a:pPr marL="0" indent="0">
              <a:buNone/>
            </a:pPr>
            <a:endParaRPr lang="fr-BE" dirty="0"/>
          </a:p>
        </p:txBody>
      </p:sp>
    </p:spTree>
    <p:extLst>
      <p:ext uri="{BB962C8B-B14F-4D97-AF65-F5344CB8AC3E}">
        <p14:creationId xmlns:p14="http://schemas.microsoft.com/office/powerpoint/2010/main" val="29876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contenu 4">
            <a:extLst>
              <a:ext uri="{FF2B5EF4-FFF2-40B4-BE49-F238E27FC236}">
                <a16:creationId xmlns:a16="http://schemas.microsoft.com/office/drawing/2014/main" id="{F970A475-BD2D-4C1B-9CF7-AAAF258E799D}"/>
              </a:ext>
            </a:extLst>
          </p:cNvPr>
          <p:cNvSpPr>
            <a:spLocks noGrp="1"/>
          </p:cNvSpPr>
          <p:nvPr>
            <p:ph idx="1"/>
          </p:nvPr>
        </p:nvSpPr>
        <p:spPr>
          <a:xfrm>
            <a:off x="1087654" y="54578"/>
            <a:ext cx="8842515" cy="6018963"/>
          </a:xfrm>
        </p:spPr>
        <p:txBody>
          <a:bodyPr/>
          <a:lstStyle/>
          <a:p>
            <a:pPr marL="0" indent="0">
              <a:buNone/>
            </a:pPr>
            <a:endParaRPr lang="fr-BE" dirty="0"/>
          </a:p>
          <a:p>
            <a:pPr marL="0" indent="0">
              <a:buNone/>
            </a:pPr>
            <a:endParaRPr lang="fr-BE" dirty="0"/>
          </a:p>
        </p:txBody>
      </p:sp>
      <p:pic>
        <p:nvPicPr>
          <p:cNvPr id="9" name="Image 8">
            <a:extLst>
              <a:ext uri="{FF2B5EF4-FFF2-40B4-BE49-F238E27FC236}">
                <a16:creationId xmlns:a16="http://schemas.microsoft.com/office/drawing/2014/main" id="{77BF07CC-C0DB-4CA7-B7A2-83AB90C24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311" y="942954"/>
            <a:ext cx="4492646" cy="4492646"/>
          </a:xfrm>
          <a:prstGeom prst="rect">
            <a:avLst/>
          </a:prstGeom>
        </p:spPr>
      </p:pic>
    </p:spTree>
    <p:extLst>
      <p:ext uri="{BB962C8B-B14F-4D97-AF65-F5344CB8AC3E}">
        <p14:creationId xmlns:p14="http://schemas.microsoft.com/office/powerpoint/2010/main" val="175383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lnSpcReduction="10000"/>
          </a:bodyPr>
          <a:lstStyle/>
          <a:p>
            <a:pPr marL="0" indent="0" algn="ctr">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marL="0" indent="0" algn="ctr">
              <a:buNone/>
            </a:pPr>
            <a:r>
              <a:rPr lang="en-GB" sz="2400" b="1" dirty="0">
                <a:solidFill>
                  <a:schemeClr val="accent2">
                    <a:lumMod val="50000"/>
                  </a:schemeClr>
                </a:solidFill>
                <a:latin typeface="Verdana" panose="020B0604030504040204" pitchFamily="34" charset="0"/>
                <a:ea typeface="Verdana" panose="020B0604030504040204" pitchFamily="34" charset="0"/>
              </a:rPr>
              <a:t>1972 Stockholm: </a:t>
            </a:r>
          </a:p>
          <a:p>
            <a:pPr marL="0" indent="0" algn="ctr">
              <a:buNone/>
            </a:pPr>
            <a:r>
              <a:rPr lang="en-GB" sz="2400" b="1" dirty="0">
                <a:solidFill>
                  <a:schemeClr val="accent2">
                    <a:lumMod val="50000"/>
                  </a:schemeClr>
                </a:solidFill>
                <a:latin typeface="Verdana" panose="020B0604030504040204" pitchFamily="34" charset="0"/>
                <a:ea typeface="Verdana" panose="020B0604030504040204" pitchFamily="34" charset="0"/>
              </a:rPr>
              <a:t>The U.N. Conference on Human Environment</a:t>
            </a:r>
          </a:p>
          <a:p>
            <a:pPr marL="0" indent="0" algn="ctr">
              <a:buNone/>
            </a:pPr>
            <a:r>
              <a:rPr lang="en-GB" sz="2000" b="1" dirty="0">
                <a:solidFill>
                  <a:schemeClr val="tx1"/>
                </a:solidFill>
                <a:latin typeface="Verdana" panose="020B0604030504040204" pitchFamily="34" charset="0"/>
                <a:ea typeface="Verdana" panose="020B0604030504040204" pitchFamily="34" charset="0"/>
              </a:rPr>
              <a:t>Boosting</a:t>
            </a:r>
            <a:r>
              <a:rPr lang="fr-BE" sz="2000" b="1" dirty="0">
                <a:solidFill>
                  <a:schemeClr val="tx1"/>
                </a:solidFill>
                <a:latin typeface="Verdana" panose="020B0604030504040204" pitchFamily="34" charset="0"/>
                <a:ea typeface="Verdana" panose="020B0604030504040204" pitchFamily="34" charset="0"/>
              </a:rPr>
              <a:t> </a:t>
            </a:r>
            <a:r>
              <a:rPr lang="fr-BE" sz="2000" b="1" dirty="0" err="1">
                <a:solidFill>
                  <a:schemeClr val="tx1"/>
                </a:solidFill>
                <a:latin typeface="Verdana" panose="020B0604030504040204" pitchFamily="34" charset="0"/>
                <a:ea typeface="Verdana" panose="020B0604030504040204" pitchFamily="34" charset="0"/>
              </a:rPr>
              <a:t>environmental</a:t>
            </a:r>
            <a:r>
              <a:rPr lang="fr-BE" sz="2000" b="1" dirty="0">
                <a:solidFill>
                  <a:schemeClr val="tx1"/>
                </a:solidFill>
                <a:latin typeface="Verdana" panose="020B0604030504040204" pitchFamily="34" charset="0"/>
                <a:ea typeface="Verdana" panose="020B0604030504040204" pitchFamily="34" charset="0"/>
              </a:rPr>
              <a:t> </a:t>
            </a:r>
            <a:r>
              <a:rPr lang="en-GB" sz="2000" b="1" dirty="0">
                <a:solidFill>
                  <a:schemeClr val="tx1"/>
                </a:solidFill>
                <a:latin typeface="Verdana" panose="020B0604030504040204" pitchFamily="34" charset="0"/>
                <a:ea typeface="Verdana" panose="020B0604030504040204" pitchFamily="34" charset="0"/>
              </a:rPr>
              <a:t>governance</a:t>
            </a:r>
            <a:r>
              <a:rPr lang="fr-BE" sz="2000" b="1" dirty="0">
                <a:solidFill>
                  <a:schemeClr val="tx1"/>
                </a:solidFill>
                <a:latin typeface="Verdana" panose="020B0604030504040204" pitchFamily="34" charset="0"/>
                <a:ea typeface="Verdana" panose="020B0604030504040204" pitchFamily="34" charset="0"/>
              </a:rPr>
              <a:t>. First </a:t>
            </a:r>
            <a:r>
              <a:rPr lang="en-GB" sz="2000" b="1" dirty="0">
                <a:solidFill>
                  <a:schemeClr val="tx1"/>
                </a:solidFill>
                <a:latin typeface="Verdana" panose="020B0604030504040204" pitchFamily="34" charset="0"/>
                <a:ea typeface="Verdana" panose="020B0604030504040204" pitchFamily="34" charset="0"/>
              </a:rPr>
              <a:t>concern</a:t>
            </a:r>
            <a:r>
              <a:rPr lang="fr-BE" sz="2000" b="1" dirty="0">
                <a:solidFill>
                  <a:schemeClr val="tx1"/>
                </a:solidFill>
                <a:latin typeface="Verdana" panose="020B0604030504040204" pitchFamily="34" charset="0"/>
                <a:ea typeface="Verdana" panose="020B0604030504040204" pitchFamily="34" charset="0"/>
              </a:rPr>
              <a:t> about </a:t>
            </a:r>
            <a:r>
              <a:rPr lang="en-GB" sz="2000" b="1" dirty="0">
                <a:solidFill>
                  <a:schemeClr val="tx1"/>
                </a:solidFill>
                <a:latin typeface="Verdana" panose="020B0604030504040204" pitchFamily="34" charset="0"/>
                <a:ea typeface="Verdana" panose="020B0604030504040204" pitchFamily="34" charset="0"/>
              </a:rPr>
              <a:t>sustainability</a:t>
            </a:r>
          </a:p>
          <a:p>
            <a:pPr marL="0" indent="0" algn="just">
              <a:buNone/>
            </a:pPr>
            <a:r>
              <a:rPr lang="fr-BE" sz="2000" b="1" dirty="0" err="1">
                <a:solidFill>
                  <a:schemeClr val="accent6">
                    <a:lumMod val="75000"/>
                  </a:schemeClr>
                </a:solidFill>
                <a:latin typeface="Verdana" panose="020B0604030504040204" pitchFamily="34" charset="0"/>
                <a:ea typeface="Verdana" panose="020B0604030504040204" pitchFamily="34" charset="0"/>
              </a:rPr>
              <a:t>Upon</a:t>
            </a:r>
            <a:r>
              <a:rPr lang="fr-BE" sz="2000" b="1" dirty="0">
                <a:solidFill>
                  <a:schemeClr val="accent6">
                    <a:lumMod val="75000"/>
                  </a:schemeClr>
                </a:solidFill>
                <a:latin typeface="Verdana" panose="020B0604030504040204" pitchFamily="34" charset="0"/>
                <a:ea typeface="Verdana" panose="020B0604030504040204" pitchFamily="34" charset="0"/>
              </a:rPr>
              <a:t> initiative of the United Nations world leaders, heads of governments, industrialist, labour unions, social and environmental NGO’s from most nations (including communist China) gathered two weeks in the Swedish capital, under the scrutiny of the press, radio and television.</a:t>
            </a:r>
          </a:p>
          <a:p>
            <a:pPr marL="0" indent="0" algn="just">
              <a:buNone/>
            </a:pPr>
            <a:r>
              <a:rPr lang="fr-BE" sz="2000" b="1" dirty="0">
                <a:solidFill>
                  <a:schemeClr val="accent6">
                    <a:lumMod val="75000"/>
                  </a:schemeClr>
                </a:solidFill>
                <a:latin typeface="Verdana" panose="020B0604030504040204" pitchFamily="34" charset="0"/>
                <a:ea typeface="Verdana" panose="020B0604030504040204" pitchFamily="34" charset="0"/>
              </a:rPr>
              <a:t>Besides impressive official plenary sessions there were numerous subcommittees, bilateral meetings, alternative forums and public street protests.</a:t>
            </a:r>
          </a:p>
          <a:p>
            <a:pPr marL="0" indent="0" algn="just">
              <a:buNone/>
            </a:pPr>
            <a:r>
              <a:rPr lang="fr-BE" sz="2000" b="1" dirty="0">
                <a:solidFill>
                  <a:schemeClr val="accent6">
                    <a:lumMod val="75000"/>
                  </a:schemeClr>
                </a:solidFill>
                <a:latin typeface="Verdana" panose="020B0604030504040204" pitchFamily="34" charset="0"/>
                <a:ea typeface="Verdana" panose="020B0604030504040204" pitchFamily="34" charset="0"/>
              </a:rPr>
              <a:t>The conference boosted the creation of environment departments in many a national government.</a:t>
            </a:r>
          </a:p>
          <a:p>
            <a:pPr marL="0" indent="0" algn="just">
              <a:buNone/>
            </a:pPr>
            <a:r>
              <a:rPr lang="fr-BE" sz="2000" b="1" dirty="0">
                <a:solidFill>
                  <a:schemeClr val="accent6">
                    <a:lumMod val="75000"/>
                  </a:schemeClr>
                </a:solidFill>
                <a:latin typeface="Verdana" panose="020B0604030504040204" pitchFamily="34" charset="0"/>
                <a:ea typeface="Verdana" panose="020B0604030504040204" pitchFamily="34" charset="0"/>
              </a:rPr>
              <a:t>The gap between the rich South and poor North was obvious and denounced.  </a:t>
            </a:r>
          </a:p>
          <a:p>
            <a:pPr marL="0" indent="0" algn="just">
              <a:buNone/>
            </a:pPr>
            <a:endParaRPr lang="fr-BE" sz="20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334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contenu 4">
            <a:extLst>
              <a:ext uri="{FF2B5EF4-FFF2-40B4-BE49-F238E27FC236}">
                <a16:creationId xmlns:a16="http://schemas.microsoft.com/office/drawing/2014/main" id="{F970A475-BD2D-4C1B-9CF7-AAAF258E799D}"/>
              </a:ext>
            </a:extLst>
          </p:cNvPr>
          <p:cNvSpPr>
            <a:spLocks noGrp="1"/>
          </p:cNvSpPr>
          <p:nvPr>
            <p:ph idx="1"/>
          </p:nvPr>
        </p:nvSpPr>
        <p:spPr>
          <a:xfrm>
            <a:off x="1087654" y="54578"/>
            <a:ext cx="8842515" cy="6018963"/>
          </a:xfrm>
        </p:spPr>
        <p:txBody>
          <a:bodyPr/>
          <a:lstStyle/>
          <a:p>
            <a:pPr marL="0" indent="0">
              <a:buNone/>
            </a:pPr>
            <a:endParaRPr lang="fr-BE" dirty="0"/>
          </a:p>
          <a:p>
            <a:pPr marL="0" indent="0">
              <a:buNone/>
            </a:pPr>
            <a:endParaRPr lang="fr-BE" dirty="0"/>
          </a:p>
        </p:txBody>
      </p:sp>
      <p:pic>
        <p:nvPicPr>
          <p:cNvPr id="11" name="Picture 2" descr="Image result for un conference 1972 stockholm">
            <a:extLst>
              <a:ext uri="{FF2B5EF4-FFF2-40B4-BE49-F238E27FC236}">
                <a16:creationId xmlns:a16="http://schemas.microsoft.com/office/drawing/2014/main" id="{A7A164B9-11DE-4582-B11E-BCEEA2AF5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785" y="609600"/>
            <a:ext cx="7740327" cy="567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2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lnSpcReduction="10000"/>
          </a:bodyPr>
          <a:lstStyle/>
          <a:p>
            <a:pPr marL="0" indent="0" algn="ctr">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r>
              <a:rPr lang="en-GB" sz="32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1973 “Small is Beautiful”</a:t>
            </a:r>
            <a:endParaRPr lang="fr-BE" sz="32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spcAft>
                <a:spcPts val="800"/>
              </a:spcAft>
              <a:buNone/>
            </a:pPr>
            <a:r>
              <a:rPr lang="en-GB" sz="2400" b="1" dirty="0">
                <a:latin typeface="Verdana" panose="020B0604030504040204" pitchFamily="34" charset="0"/>
                <a:ea typeface="Verdana" panose="020B0604030504040204" pitchFamily="34" charset="0"/>
                <a:cs typeface="Times New Roman" panose="02020603050405020304" pitchFamily="18" charset="0"/>
              </a:rPr>
              <a:t>Economics as if people matters</a:t>
            </a:r>
          </a:p>
          <a:p>
            <a:pPr marL="0" indent="0" algn="ctr">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algn="just">
              <a:lnSpc>
                <a:spcPct val="107000"/>
              </a:lnSpc>
              <a:spcAft>
                <a:spcPts val="800"/>
              </a:spcAft>
            </a:pPr>
            <a:r>
              <a:rPr lang="en-GB" sz="24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Capitalism brings higher living standards at the cost of deteriorating culture and nature. Natural resources should be conserved. </a:t>
            </a:r>
          </a:p>
          <a:p>
            <a:pPr algn="just">
              <a:lnSpc>
                <a:spcPct val="107000"/>
              </a:lnSpc>
              <a:spcAft>
                <a:spcPts val="800"/>
              </a:spcAft>
            </a:pPr>
            <a:r>
              <a:rPr lang="en-GB" sz="24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Bigness leads to the depletion of the planet. Bigger is not better. Small is beautiful. </a:t>
            </a:r>
          </a:p>
          <a:p>
            <a:pPr algn="just">
              <a:lnSpc>
                <a:spcPct val="107000"/>
              </a:lnSpc>
              <a:spcAft>
                <a:spcPts val="800"/>
              </a:spcAft>
            </a:pPr>
            <a:r>
              <a:rPr lang="en-GB" sz="24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Good economy for people is a matter of appropriate scale of production and consumption.</a:t>
            </a:r>
            <a:endParaRPr lang="fr-BE" sz="24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marL="0" indent="0" algn="ctr">
              <a:buNone/>
            </a:pPr>
            <a:endParaRPr lang="fr-BE" sz="24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221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a:bodyPr>
          <a:lstStyle/>
          <a:p>
            <a:pPr marL="0" indent="0" algn="ctr">
              <a:lnSpc>
                <a:spcPct val="107000"/>
              </a:lnSpc>
              <a:spcAft>
                <a:spcPts val="800"/>
              </a:spcAft>
              <a:buNone/>
            </a:pPr>
            <a:r>
              <a:rPr lang="en-GB" sz="28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rPr>
              <a:t>1976 </a:t>
            </a:r>
            <a:r>
              <a:rPr lang="en-GB" sz="2800" b="1" dirty="0" err="1">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rPr>
              <a:t>Ecoropa</a:t>
            </a:r>
            <a:r>
              <a:rPr lang="en-GB" sz="28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rPr>
              <a:t>: Ecological Europa</a:t>
            </a:r>
          </a:p>
          <a:p>
            <a:pPr marL="0" indent="0" algn="ctr">
              <a:lnSpc>
                <a:spcPct val="107000"/>
              </a:lnSpc>
              <a:spcAft>
                <a:spcPts val="800"/>
              </a:spcAft>
              <a:buNone/>
            </a:pPr>
            <a:r>
              <a:rPr lang="en-GB" sz="20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Ecology needs Europe, Europe needs Ecology</a:t>
            </a:r>
          </a:p>
          <a:p>
            <a:pPr marL="0" indent="0" algn="ctr">
              <a:lnSpc>
                <a:spcPct val="107000"/>
              </a:lnSpc>
              <a:spcAft>
                <a:spcPts val="800"/>
              </a:spcAft>
              <a:buNone/>
            </a:pPr>
            <a:endParaRPr lang="en-GB" sz="20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a:p>
            <a:pPr marL="0" lvl="0" indent="0">
              <a:buNone/>
            </a:pPr>
            <a:r>
              <a:rPr lang="en-GB" sz="2400" b="1" dirty="0">
                <a:solidFill>
                  <a:schemeClr val="accent6">
                    <a:lumMod val="75000"/>
                  </a:schemeClr>
                </a:solidFill>
                <a:latin typeface="Verdana" panose="020B0604030504040204" pitchFamily="34" charset="0"/>
                <a:ea typeface="Verdana" panose="020B0604030504040204" pitchFamily="34" charset="0"/>
              </a:rPr>
              <a:t>Complex ecological interactions are not adequately addressed by addressing only one dimension of an environmental problem. </a:t>
            </a:r>
            <a:endParaRPr lang="fr-BE" sz="2400" b="1" dirty="0">
              <a:solidFill>
                <a:schemeClr val="accent6">
                  <a:lumMod val="75000"/>
                </a:schemeClr>
              </a:solidFill>
              <a:latin typeface="Verdana" panose="020B0604030504040204" pitchFamily="34" charset="0"/>
              <a:ea typeface="Verdana" panose="020B0604030504040204" pitchFamily="34" charset="0"/>
            </a:endParaRPr>
          </a:p>
          <a:p>
            <a:pPr marL="0" lvl="0" indent="0">
              <a:buNone/>
            </a:pPr>
            <a:r>
              <a:rPr lang="en-GB" sz="2400" b="1" dirty="0">
                <a:solidFill>
                  <a:schemeClr val="accent6">
                    <a:lumMod val="75000"/>
                  </a:schemeClr>
                </a:solidFill>
                <a:latin typeface="Verdana" panose="020B0604030504040204" pitchFamily="34" charset="0"/>
                <a:ea typeface="Verdana" panose="020B0604030504040204" pitchFamily="34" charset="0"/>
              </a:rPr>
              <a:t> Democracy and public information and participation are key at local and national levels. They need to be complemented, however, by international cooperation, wherever impacts cross national borders. </a:t>
            </a:r>
            <a:endParaRPr lang="fr-BE" sz="24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15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5536734" y="609600"/>
            <a:ext cx="3737268" cy="1320800"/>
          </a:xfrm>
        </p:spPr>
        <p:txBody>
          <a:bodyPr>
            <a:normAutofit/>
          </a:bodyPr>
          <a:lstStyle/>
          <a:p>
            <a:br>
              <a:rPr lang="fr-BE" sz="3600"/>
            </a:br>
            <a:endParaRPr lang="fr-BE" sz="3600"/>
          </a:p>
        </p:txBody>
      </p:sp>
      <p:sp>
        <p:nvSpPr>
          <p:cNvPr id="5" name="Espace réservé du contenu 4">
            <a:extLst>
              <a:ext uri="{FF2B5EF4-FFF2-40B4-BE49-F238E27FC236}">
                <a16:creationId xmlns:a16="http://schemas.microsoft.com/office/drawing/2014/main" id="{F970A475-BD2D-4C1B-9CF7-AAAF258E799D}"/>
              </a:ext>
            </a:extLst>
          </p:cNvPr>
          <p:cNvSpPr>
            <a:spLocks noGrp="1"/>
          </p:cNvSpPr>
          <p:nvPr>
            <p:ph idx="1"/>
          </p:nvPr>
        </p:nvSpPr>
        <p:spPr>
          <a:xfrm>
            <a:off x="5209563" y="2160589"/>
            <a:ext cx="4064439" cy="3880773"/>
          </a:xfrm>
        </p:spPr>
        <p:txBody>
          <a:bodyPr>
            <a:normAutofit/>
          </a:bodyPr>
          <a:lstStyle/>
          <a:p>
            <a:pPr marL="0" indent="0">
              <a:buNone/>
            </a:pPr>
            <a:endParaRPr lang="fr-BE" sz="1800"/>
          </a:p>
          <a:p>
            <a:pPr>
              <a:spcAft>
                <a:spcPts val="800"/>
              </a:spcAft>
            </a:pPr>
            <a:endParaRPr lang="en-GB" sz="1800" b="1" i="1">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fr-BE" sz="1800"/>
          </a:p>
        </p:txBody>
      </p:sp>
      <p:pic>
        <p:nvPicPr>
          <p:cNvPr id="4" name="Image 3" descr="Une image contenant texte&#10;&#10;Description générée automatiquement">
            <a:extLst>
              <a:ext uri="{FF2B5EF4-FFF2-40B4-BE49-F238E27FC236}">
                <a16:creationId xmlns:a16="http://schemas.microsoft.com/office/drawing/2014/main" id="{7DDC65BE-07E1-456A-93C5-090FB2E54827}"/>
              </a:ext>
            </a:extLst>
          </p:cNvPr>
          <p:cNvPicPr>
            <a:picLocks noChangeAspect="1"/>
          </p:cNvPicPr>
          <p:nvPr/>
        </p:nvPicPr>
        <p:blipFill rotWithShape="1">
          <a:blip r:embed="rId2">
            <a:extLst>
              <a:ext uri="{28A0092B-C50C-407E-A947-70E740481C1C}">
                <a14:useLocalDpi xmlns:a14="http://schemas.microsoft.com/office/drawing/2010/main" val="0"/>
              </a:ext>
            </a:extLst>
          </a:blip>
          <a:srcRect b="12606"/>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1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332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a:bodyPr>
          <a:lstStyle/>
          <a:p>
            <a:pPr marL="0" indent="0" algn="ctr">
              <a:lnSpc>
                <a:spcPct val="107000"/>
              </a:lnSpc>
              <a:spcAft>
                <a:spcPts val="800"/>
              </a:spcAft>
              <a:buNone/>
            </a:pPr>
            <a:r>
              <a:rPr lang="en-GB" sz="24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a:t>
            </a:r>
            <a:r>
              <a:rPr lang="en-GB" sz="2800" b="1" dirty="0" err="1">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L’Avenir</a:t>
            </a: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 </a:t>
            </a:r>
            <a:r>
              <a:rPr lang="en-GB" sz="2800" b="1" dirty="0" err="1">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est</a:t>
            </a: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 </a:t>
            </a:r>
            <a:r>
              <a:rPr lang="en-GB" sz="2800" b="1" dirty="0" err="1">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notre</a:t>
            </a: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 Affaire”</a:t>
            </a:r>
          </a:p>
          <a:p>
            <a:pPr marL="0" indent="0" algn="ctr">
              <a:lnSpc>
                <a:spcPct val="107000"/>
              </a:lnSpc>
              <a:spcAft>
                <a:spcPts val="800"/>
              </a:spcAft>
              <a:buNone/>
            </a:pPr>
            <a:r>
              <a:rPr lang="en-GB" sz="20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Our Future is the business of each individual citizen</a:t>
            </a:r>
          </a:p>
          <a:p>
            <a:pPr>
              <a:lnSpc>
                <a:spcPct val="107000"/>
              </a:lnSpc>
              <a:spcAft>
                <a:spcPts val="800"/>
              </a:spcAft>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Denis de Rougemont, a forgotten founding father of the unification of Europe after the world war II, developed his concept of a federal union built on the regions, rather than on the national states. </a:t>
            </a:r>
          </a:p>
          <a:p>
            <a:pPr>
              <a:lnSpc>
                <a:spcPct val="107000"/>
              </a:lnSpc>
              <a:spcAft>
                <a:spcPts val="800"/>
              </a:spcAft>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He stressed the importance of environmental protection and contributed to critical thinking on the industrial society.  </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r>
              <a:rPr lang="en-GB" sz="2000" b="1" i="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“L’Avenir est notre Affaire” </a:t>
            </a: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is a must for all. It calls for individual responsibility: the future is the business of all citizens. It requires a change in our individual behaviour and in public governance. Hence democracy requires “spaces for civic participation.</a:t>
            </a:r>
            <a:endParaRPr lang="fr-BE" sz="20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0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spcAft>
                <a:spcPts val="800"/>
              </a:spcAft>
              <a:buNone/>
            </a:pPr>
            <a:endParaRPr lang="fr-BE" sz="20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737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1109135" y="609600"/>
            <a:ext cx="10858498" cy="5431762"/>
          </a:xfrm>
          <a:solidFill>
            <a:schemeClr val="accent1">
              <a:lumMod val="20000"/>
              <a:lumOff val="80000"/>
            </a:schemeClr>
          </a:solidFill>
        </p:spPr>
        <p:txBody>
          <a:bodyPr>
            <a:normAutofit/>
          </a:bodyPr>
          <a:lstStyle/>
          <a:p>
            <a:pPr marL="0" indent="0" algn="ctr">
              <a:buNone/>
            </a:pPr>
            <a:endParaRPr lang="en-GB" sz="2400" b="1" dirty="0">
              <a:latin typeface="Verdana" panose="020B0604030504040204" pitchFamily="34" charset="0"/>
              <a:ea typeface="Verdana" panose="020B0604030504040204" pitchFamily="34" charset="0"/>
            </a:endParaRPr>
          </a:p>
          <a:p>
            <a:pPr marL="0" indent="0" algn="ctr">
              <a:buNone/>
            </a:pPr>
            <a:endParaRPr lang="en-GB" sz="2400" b="1" dirty="0">
              <a:latin typeface="Verdana" panose="020B0604030504040204" pitchFamily="34" charset="0"/>
              <a:ea typeface="Verdana" panose="020B0604030504040204" pitchFamily="34" charset="0"/>
            </a:endParaRPr>
          </a:p>
          <a:p>
            <a:pPr marL="0" indent="0" algn="ctr">
              <a:buNone/>
            </a:pPr>
            <a:endParaRPr lang="en-GB" sz="2400" b="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3200" b="1" dirty="0">
                <a:solidFill>
                  <a:schemeClr val="accent6">
                    <a:lumMod val="75000"/>
                  </a:schemeClr>
                </a:solidFill>
                <a:latin typeface="Verdana" panose="020B0604030504040204" pitchFamily="34" charset="0"/>
                <a:ea typeface="Verdana" panose="020B0604030504040204" pitchFamily="34" charset="0"/>
              </a:rPr>
              <a:t>THIS IS NOT A LECTURE</a:t>
            </a:r>
            <a:endParaRPr lang="fr-BE" sz="3200"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3200" b="1" dirty="0">
                <a:solidFill>
                  <a:schemeClr val="accent6">
                    <a:lumMod val="75000"/>
                  </a:schemeClr>
                </a:solidFill>
                <a:latin typeface="Verdana" panose="020B0604030504040204" pitchFamily="34" charset="0"/>
                <a:ea typeface="Verdana" panose="020B0604030504040204" pitchFamily="34" charset="0"/>
              </a:rPr>
              <a:t>THIS IS NOT A SPEECH</a:t>
            </a:r>
            <a:endParaRPr lang="fr-BE" sz="3200"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3200" b="1" dirty="0">
                <a:solidFill>
                  <a:schemeClr val="accent6">
                    <a:lumMod val="75000"/>
                  </a:schemeClr>
                </a:solidFill>
                <a:latin typeface="Verdana" panose="020B0604030504040204" pitchFamily="34" charset="0"/>
                <a:ea typeface="Verdana" panose="020B0604030504040204" pitchFamily="34" charset="0"/>
              </a:rPr>
              <a:t>THIS IS NOT AN AUTOBIOGRAPHY</a:t>
            </a:r>
            <a:endParaRPr lang="fr-BE" sz="3200"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3200" b="1" dirty="0">
                <a:solidFill>
                  <a:schemeClr val="accent6">
                    <a:lumMod val="75000"/>
                  </a:schemeClr>
                </a:solidFill>
                <a:latin typeface="Verdana" panose="020B0604030504040204" pitchFamily="34" charset="0"/>
                <a:ea typeface="Verdana" panose="020B0604030504040204" pitchFamily="34" charset="0"/>
              </a:rPr>
              <a:t>but….</a:t>
            </a:r>
            <a:endParaRPr lang="fr-BE" sz="3200" dirty="0">
              <a:solidFill>
                <a:schemeClr val="accent6">
                  <a:lumMod val="75000"/>
                </a:schemeClr>
              </a:solidFill>
              <a:latin typeface="Verdana" panose="020B0604030504040204" pitchFamily="34" charset="0"/>
              <a:ea typeface="Verdana" panose="020B0604030504040204" pitchFamily="34" charset="0"/>
            </a:endParaRPr>
          </a:p>
          <a:p>
            <a:pPr algn="ctr">
              <a:lnSpc>
                <a:spcPct val="107000"/>
              </a:lnSpc>
              <a:spcAft>
                <a:spcPts val="800"/>
              </a:spcAft>
            </a:pPr>
            <a:endParaRPr lang="en-GB" sz="3600" b="1"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075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fontScale="85000" lnSpcReduction="20000"/>
          </a:bodyPr>
          <a:lstStyle/>
          <a:p>
            <a:pPr marL="0" indent="0" algn="ctr">
              <a:lnSpc>
                <a:spcPct val="107000"/>
              </a:lnSpc>
              <a:spcAft>
                <a:spcPts val="800"/>
              </a:spcAft>
              <a:buNone/>
            </a:pPr>
            <a:r>
              <a:rPr lang="en-GB" sz="3300" b="1" dirty="0">
                <a:solidFill>
                  <a:schemeClr val="accent2">
                    <a:lumMod val="50000"/>
                  </a:schemeClr>
                </a:solidFill>
                <a:latin typeface="Verdana" panose="020B0604030504040204" pitchFamily="34" charset="0"/>
                <a:ea typeface="Calibri" panose="020F0502020204030204" pitchFamily="34" charset="0"/>
                <a:cs typeface="Tahoma" panose="020B0604030504040204" pitchFamily="34" charset="0"/>
              </a:rPr>
              <a:t>1979 European Parliament elections</a:t>
            </a:r>
          </a:p>
          <a:p>
            <a:pPr marL="0" indent="0" algn="ctr">
              <a:lnSpc>
                <a:spcPct val="107000"/>
              </a:lnSpc>
              <a:spcAft>
                <a:spcPts val="800"/>
              </a:spcAft>
              <a:buNone/>
            </a:pPr>
            <a:r>
              <a:rPr lang="en-GB" sz="2400" b="1" dirty="0">
                <a:solidFill>
                  <a:schemeClr val="accent2">
                    <a:lumMod val="50000"/>
                  </a:schemeClr>
                </a:solidFill>
                <a:latin typeface="Verdana" panose="020B0604030504040204" pitchFamily="34" charset="0"/>
                <a:ea typeface="Calibri" panose="020F0502020204030204" pitchFamily="34" charset="0"/>
                <a:cs typeface="Tahoma" panose="020B0604030504040204" pitchFamily="34" charset="0"/>
              </a:rPr>
              <a:t>Ecological Manifesto for a Different Europe</a:t>
            </a:r>
          </a:p>
          <a:p>
            <a:pPr marL="0" indent="0" algn="just">
              <a:lnSpc>
                <a:spcPct val="107000"/>
              </a:lnSpc>
              <a:spcAft>
                <a:spcPts val="800"/>
              </a:spcAft>
              <a:buNone/>
            </a:pPr>
            <a:r>
              <a:rPr lang="en-GB" sz="2400" b="1" dirty="0">
                <a:solidFill>
                  <a:schemeClr val="accent6">
                    <a:lumMod val="75000"/>
                  </a:schemeClr>
                </a:solidFill>
                <a:latin typeface="Verdana" panose="020B0604030504040204" pitchFamily="34" charset="0"/>
                <a:ea typeface="Verdana" panose="020B0604030504040204" pitchFamily="34" charset="0"/>
                <a:cs typeface="Tahoma" panose="020B0604030504040204" pitchFamily="34" charset="0"/>
              </a:rPr>
              <a:t>“</a:t>
            </a:r>
            <a:r>
              <a:rPr lang="en-GB" sz="2100" b="1" i="1" dirty="0">
                <a:solidFill>
                  <a:schemeClr val="accent6">
                    <a:lumMod val="75000"/>
                  </a:schemeClr>
                </a:solidFill>
                <a:latin typeface="Verdana" panose="020B0604030504040204" pitchFamily="34" charset="0"/>
                <a:ea typeface="Verdana" panose="020B0604030504040204" pitchFamily="34" charset="0"/>
                <a:cs typeface="Tahoma" panose="020B0604030504040204" pitchFamily="34" charset="0"/>
              </a:rPr>
              <a:t>The ideological spectres of the last few centuries still haunt Europe. Worse, these economaniac spectres have become a reality and living reality has become a spectre. </a:t>
            </a:r>
          </a:p>
          <a:p>
            <a:pPr marL="0" indent="0" algn="just">
              <a:lnSpc>
                <a:spcPct val="107000"/>
              </a:lnSpc>
              <a:spcAft>
                <a:spcPts val="800"/>
              </a:spcAft>
              <a:buNone/>
            </a:pPr>
            <a:r>
              <a:rPr lang="en-GB" sz="2100" b="1" i="1" dirty="0">
                <a:solidFill>
                  <a:schemeClr val="accent6">
                    <a:lumMod val="75000"/>
                  </a:schemeClr>
                </a:solidFill>
                <a:latin typeface="Verdana" panose="020B0604030504040204" pitchFamily="34" charset="0"/>
                <a:ea typeface="Verdana" panose="020B0604030504040204" pitchFamily="34" charset="0"/>
                <a:cs typeface="Tahoma" panose="020B0604030504040204" pitchFamily="34" charset="0"/>
              </a:rPr>
              <a:t>If we look at what has been achieved and what is to be expected if we continue along the present road, we see that our society has not become the safe, healthy and peaceful community we once expected. On the contrary, it is losing meaning, quality and satisfaction. </a:t>
            </a:r>
          </a:p>
          <a:p>
            <a:pPr marL="0" indent="0" algn="just">
              <a:lnSpc>
                <a:spcPct val="107000"/>
              </a:lnSpc>
              <a:spcAft>
                <a:spcPts val="800"/>
              </a:spcAft>
              <a:buNone/>
            </a:pPr>
            <a:r>
              <a:rPr lang="en-GB" sz="2100" b="1" i="1" dirty="0">
                <a:solidFill>
                  <a:schemeClr val="accent6">
                    <a:lumMod val="75000"/>
                  </a:schemeClr>
                </a:solidFill>
                <a:latin typeface="Verdana" panose="020B0604030504040204" pitchFamily="34" charset="0"/>
                <a:ea typeface="Verdana" panose="020B0604030504040204" pitchFamily="34" charset="0"/>
                <a:cs typeface="Tahoma" panose="020B0604030504040204" pitchFamily="34" charset="0"/>
              </a:rPr>
              <a:t>In important aspects the achievements of progress turn out to be as destructive as its failures. More and more citizens of Europe share a conviction that the present road will lead deeper into unemployment and inflation, energy dilemmas, the exhaustion of depletable resources of the environment, the spread of radioactivity and genetic deterioration, the disappearance of free space, quiet and serenity, the extinction of plants and animal life, a global arms race and a fierce conflict between North and South. All these symptoms are signals of a crisis of civilization...” </a:t>
            </a:r>
            <a:endParaRPr lang="fr-BE" sz="2100" b="1" i="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ahom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025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a:bodyPr>
          <a:lstStyle/>
          <a:p>
            <a:pPr marL="0" indent="0" algn="ctr">
              <a:lnSpc>
                <a:spcPct val="107000"/>
              </a:lnSpc>
              <a:spcAft>
                <a:spcPts val="800"/>
              </a:spcAft>
              <a:buNone/>
            </a:pPr>
            <a:r>
              <a:rPr lang="fr-BE" sz="2800" b="1" dirty="0">
                <a:solidFill>
                  <a:srgbClr val="54A021">
                    <a:lumMod val="50000"/>
                  </a:srgbClr>
                </a:solidFill>
                <a:latin typeface="Verdana" panose="020B0604030504040204" pitchFamily="34" charset="0"/>
                <a:ea typeface="Verdana" panose="020B0604030504040204" pitchFamily="34" charset="0"/>
                <a:cs typeface="+mj-cs"/>
              </a:rPr>
              <a:t>Alliance of the first political greens</a:t>
            </a:r>
          </a:p>
          <a:p>
            <a:pPr marL="0" indent="0" algn="ctr">
              <a:buNone/>
            </a:pPr>
            <a:r>
              <a:rPr lang="fr-BE" sz="2400" b="1" dirty="0">
                <a:solidFill>
                  <a:schemeClr val="tx1"/>
                </a:solidFill>
                <a:latin typeface="Verdana" panose="020B0604030504040204" pitchFamily="34" charset="0"/>
                <a:ea typeface="Verdana" panose="020B0604030504040204" pitchFamily="34" charset="0"/>
              </a:rPr>
              <a:t>Press conference in March 1979, Brussels</a:t>
            </a:r>
          </a:p>
          <a:p>
            <a:pPr marL="0" indent="0">
              <a:buNone/>
            </a:pPr>
            <a:r>
              <a:rPr lang="fr-BE" sz="2400" b="1" u="sng" dirty="0" err="1">
                <a:solidFill>
                  <a:schemeClr val="accent6">
                    <a:lumMod val="75000"/>
                  </a:schemeClr>
                </a:solidFill>
                <a:latin typeface="Verdana" panose="020B0604030504040204" pitchFamily="34" charset="0"/>
                <a:ea typeface="Verdana" panose="020B0604030504040204" pitchFamily="34" charset="0"/>
              </a:rPr>
              <a:t>Some</a:t>
            </a:r>
            <a:r>
              <a:rPr lang="fr-BE" sz="2400" b="1" u="sng" dirty="0">
                <a:solidFill>
                  <a:schemeClr val="accent6">
                    <a:lumMod val="75000"/>
                  </a:schemeClr>
                </a:solidFill>
                <a:latin typeface="Verdana" panose="020B0604030504040204" pitchFamily="34" charset="0"/>
                <a:ea typeface="Verdana" panose="020B0604030504040204" pitchFamily="34" charset="0"/>
              </a:rPr>
              <a:t> candidates</a:t>
            </a:r>
            <a:r>
              <a:rPr lang="fr-BE" sz="2400" b="1" dirty="0">
                <a:solidFill>
                  <a:schemeClr val="accent6">
                    <a:lumMod val="75000"/>
                  </a:schemeClr>
                </a:solidFill>
                <a:latin typeface="Verdana" panose="020B0604030504040204" pitchFamily="34" charset="0"/>
                <a:ea typeface="Verdana" panose="020B0604030504040204" pitchFamily="34" charset="0"/>
              </a:rPr>
              <a:t>: </a:t>
            </a:r>
          </a:p>
          <a:p>
            <a:pPr marL="0" indent="0">
              <a:buNone/>
            </a:pPr>
            <a:r>
              <a:rPr lang="fr-BE" sz="2400" b="1" dirty="0">
                <a:solidFill>
                  <a:schemeClr val="accent6">
                    <a:lumMod val="75000"/>
                  </a:schemeClr>
                </a:solidFill>
                <a:latin typeface="Verdana" panose="020B0604030504040204" pitchFamily="34" charset="0"/>
                <a:ea typeface="Verdana" panose="020B0604030504040204" pitchFamily="34" charset="0"/>
              </a:rPr>
              <a:t>Die </a:t>
            </a:r>
            <a:r>
              <a:rPr lang="fr-BE" sz="2400" b="1" dirty="0" err="1">
                <a:solidFill>
                  <a:schemeClr val="accent6">
                    <a:lumMod val="75000"/>
                  </a:schemeClr>
                </a:solidFill>
                <a:latin typeface="Verdana" panose="020B0604030504040204" pitchFamily="34" charset="0"/>
                <a:ea typeface="Verdana" panose="020B0604030504040204" pitchFamily="34" charset="0"/>
              </a:rPr>
              <a:t>Grünen</a:t>
            </a:r>
            <a:r>
              <a:rPr lang="fr-BE" sz="2400" b="1" dirty="0">
                <a:solidFill>
                  <a:schemeClr val="accent6">
                    <a:lumMod val="75000"/>
                  </a:schemeClr>
                </a:solidFill>
                <a:latin typeface="Verdana" panose="020B0604030504040204" pitchFamily="34" charset="0"/>
                <a:ea typeface="Verdana" panose="020B0604030504040204" pitchFamily="34" charset="0"/>
              </a:rPr>
              <a:t> (D): Petra Kelly, Roland Vogt, Herbert </a:t>
            </a:r>
            <a:r>
              <a:rPr lang="fr-BE" sz="2400" b="1" dirty="0" err="1">
                <a:solidFill>
                  <a:schemeClr val="accent6">
                    <a:lumMod val="75000"/>
                  </a:schemeClr>
                </a:solidFill>
                <a:latin typeface="Verdana" panose="020B0604030504040204" pitchFamily="34" charset="0"/>
                <a:ea typeface="Verdana" panose="020B0604030504040204" pitchFamily="34" charset="0"/>
              </a:rPr>
              <a:t>Gruhl</a:t>
            </a:r>
            <a:r>
              <a:rPr lang="fr-BE" sz="2400" b="1" dirty="0">
                <a:solidFill>
                  <a:schemeClr val="accent6">
                    <a:lumMod val="75000"/>
                  </a:schemeClr>
                </a:solidFill>
                <a:latin typeface="Verdana" panose="020B0604030504040204" pitchFamily="34" charset="0"/>
                <a:ea typeface="Verdana" panose="020B0604030504040204" pitchFamily="34" charset="0"/>
              </a:rPr>
              <a:t> </a:t>
            </a:r>
          </a:p>
          <a:p>
            <a:pPr marL="0" indent="0" algn="just">
              <a:buNone/>
            </a:pPr>
            <a:r>
              <a:rPr lang="fr-BE" sz="2400" b="1" dirty="0">
                <a:solidFill>
                  <a:schemeClr val="accent6">
                    <a:lumMod val="75000"/>
                  </a:schemeClr>
                </a:solidFill>
                <a:latin typeface="Verdana" panose="020B0604030504040204" pitchFamily="34" charset="0"/>
                <a:ea typeface="Verdana" panose="020B0604030504040204" pitchFamily="34" charset="0"/>
              </a:rPr>
              <a:t>Europe Ecologie (F): Solange </a:t>
            </a:r>
            <a:r>
              <a:rPr lang="fr-BE" sz="2400" b="1" dirty="0" err="1">
                <a:solidFill>
                  <a:schemeClr val="accent6">
                    <a:lumMod val="75000"/>
                  </a:schemeClr>
                </a:solidFill>
                <a:latin typeface="Verdana" panose="020B0604030504040204" pitchFamily="34" charset="0"/>
                <a:ea typeface="Verdana" panose="020B0604030504040204" pitchFamily="34" charset="0"/>
              </a:rPr>
              <a:t>Fernex</a:t>
            </a:r>
            <a:r>
              <a:rPr lang="fr-BE" sz="2400" b="1" dirty="0">
                <a:solidFill>
                  <a:schemeClr val="accent6">
                    <a:lumMod val="75000"/>
                  </a:schemeClr>
                </a:solidFill>
                <a:latin typeface="Verdana" panose="020B0604030504040204" pitchFamily="34" charset="0"/>
                <a:ea typeface="Verdana" panose="020B0604030504040204" pitchFamily="34" charset="0"/>
              </a:rPr>
              <a:t>  </a:t>
            </a:r>
          </a:p>
          <a:p>
            <a:pPr marL="0" indent="0" algn="just">
              <a:buNone/>
            </a:pPr>
            <a:r>
              <a:rPr lang="fr-BE" sz="2400" b="1" dirty="0" err="1">
                <a:solidFill>
                  <a:schemeClr val="accent6">
                    <a:lumMod val="75000"/>
                  </a:schemeClr>
                </a:solidFill>
                <a:latin typeface="Verdana" panose="020B0604030504040204" pitchFamily="34" charset="0"/>
                <a:ea typeface="Verdana" panose="020B0604030504040204" pitchFamily="34" charset="0"/>
              </a:rPr>
              <a:t>Partito</a:t>
            </a:r>
            <a:r>
              <a:rPr lang="fr-BE" sz="2400" b="1" dirty="0">
                <a:solidFill>
                  <a:schemeClr val="accent6">
                    <a:lumMod val="75000"/>
                  </a:schemeClr>
                </a:solidFill>
                <a:latin typeface="Verdana" panose="020B0604030504040204" pitchFamily="34" charset="0"/>
                <a:ea typeface="Verdana" panose="020B0604030504040204" pitchFamily="34" charset="0"/>
              </a:rPr>
              <a:t> Radicale (I): Marco </a:t>
            </a:r>
            <a:r>
              <a:rPr lang="fr-BE" sz="2400" b="1" dirty="0" err="1">
                <a:solidFill>
                  <a:schemeClr val="accent6">
                    <a:lumMod val="75000"/>
                  </a:schemeClr>
                </a:solidFill>
                <a:latin typeface="Verdana" panose="020B0604030504040204" pitchFamily="34" charset="0"/>
                <a:ea typeface="Verdana" panose="020B0604030504040204" pitchFamily="34" charset="0"/>
              </a:rPr>
              <a:t>Panella</a:t>
            </a:r>
            <a:endParaRPr lang="fr-BE" sz="2400" b="1" dirty="0">
              <a:solidFill>
                <a:schemeClr val="accent6">
                  <a:lumMod val="75000"/>
                </a:schemeClr>
              </a:solidFill>
              <a:latin typeface="Verdana" panose="020B0604030504040204" pitchFamily="34" charset="0"/>
              <a:ea typeface="Verdana" panose="020B0604030504040204" pitchFamily="34" charset="0"/>
            </a:endParaRPr>
          </a:p>
          <a:p>
            <a:pPr marL="0" indent="0" algn="just">
              <a:buNone/>
            </a:pPr>
            <a:r>
              <a:rPr lang="fr-BE" sz="2400" b="1" dirty="0" err="1">
                <a:solidFill>
                  <a:schemeClr val="accent6">
                    <a:lumMod val="75000"/>
                  </a:schemeClr>
                </a:solidFill>
                <a:latin typeface="Verdana" panose="020B0604030504040204" pitchFamily="34" charset="0"/>
                <a:ea typeface="Verdana" panose="020B0604030504040204" pitchFamily="34" charset="0"/>
              </a:rPr>
              <a:t>Agalev</a:t>
            </a:r>
            <a:r>
              <a:rPr lang="fr-BE" sz="2400" b="1" dirty="0">
                <a:solidFill>
                  <a:schemeClr val="accent6">
                    <a:lumMod val="75000"/>
                  </a:schemeClr>
                </a:solidFill>
                <a:latin typeface="Verdana" panose="020B0604030504040204" pitchFamily="34" charset="0"/>
                <a:ea typeface="Verdana" panose="020B0604030504040204" pitchFamily="34" charset="0"/>
              </a:rPr>
              <a:t>: Mark Dubrulle (B)</a:t>
            </a:r>
          </a:p>
          <a:p>
            <a:pPr marL="0" indent="0" algn="just">
              <a:buNone/>
            </a:pPr>
            <a:r>
              <a:rPr lang="fr-BE" sz="2400" b="1" dirty="0" err="1">
                <a:solidFill>
                  <a:schemeClr val="accent6">
                    <a:lumMod val="75000"/>
                  </a:schemeClr>
                </a:solidFill>
                <a:latin typeface="Verdana" panose="020B0604030504040204" pitchFamily="34" charset="0"/>
                <a:ea typeface="Verdana" panose="020B0604030504040204" pitchFamily="34" charset="0"/>
              </a:rPr>
              <a:t>Ecology</a:t>
            </a:r>
            <a:r>
              <a:rPr lang="fr-BE" sz="2400" b="1" dirty="0">
                <a:solidFill>
                  <a:schemeClr val="accent6">
                    <a:lumMod val="75000"/>
                  </a:schemeClr>
                </a:solidFill>
                <a:latin typeface="Verdana" panose="020B0604030504040204" pitchFamily="34" charset="0"/>
                <a:ea typeface="Verdana" panose="020B0604030504040204" pitchFamily="34" charset="0"/>
              </a:rPr>
              <a:t> Party:  Jonathan Tyler (GB)</a:t>
            </a: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567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Espace réservé du contenu 6" descr="Une image contenant photo, homme, pièce, table&#10;&#10;Description générée automatiquement">
            <a:extLst>
              <a:ext uri="{FF2B5EF4-FFF2-40B4-BE49-F238E27FC236}">
                <a16:creationId xmlns:a16="http://schemas.microsoft.com/office/drawing/2014/main" id="{53450867-1D54-4299-AA10-B4AA43CA4F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890" r="1" b="51988"/>
          <a:stretch/>
        </p:blipFill>
        <p:spPr>
          <a:xfrm>
            <a:off x="1087438" y="805703"/>
            <a:ext cx="10985029" cy="5610728"/>
          </a:xfrm>
          <a:prstGeom prst="rect">
            <a:avLst/>
          </a:prstGeom>
        </p:spPr>
      </p:pic>
    </p:spTree>
    <p:extLst>
      <p:ext uri="{BB962C8B-B14F-4D97-AF65-F5344CB8AC3E}">
        <p14:creationId xmlns:p14="http://schemas.microsoft.com/office/powerpoint/2010/main" val="199968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lnSpcReduction="10000"/>
          </a:bodyPr>
          <a:lstStyle/>
          <a:p>
            <a:pPr marL="0" indent="0" algn="ctr">
              <a:lnSpc>
                <a:spcPct val="107000"/>
              </a:lnSpc>
              <a:spcAft>
                <a:spcPts val="800"/>
              </a:spcAft>
              <a:buNone/>
            </a:pPr>
            <a:r>
              <a:rPr lang="en-GB" sz="2800" b="1" dirty="0">
                <a:solidFill>
                  <a:schemeClr val="accent2">
                    <a:lumMod val="50000"/>
                  </a:schemeClr>
                </a:solidFill>
                <a:latin typeface="Verdana" panose="020B0604030504040204" pitchFamily="34" charset="0"/>
                <a:ea typeface="Verdana" panose="020B0604030504040204" pitchFamily="34" charset="0"/>
              </a:rPr>
              <a:t>European Green Pioneers</a:t>
            </a:r>
          </a:p>
          <a:p>
            <a:pPr marL="0" indent="0" algn="ctr">
              <a:lnSpc>
                <a:spcPct val="107000"/>
              </a:lnSpc>
              <a:spcAft>
                <a:spcPts val="800"/>
              </a:spcAft>
              <a:buNone/>
            </a:pPr>
            <a:r>
              <a:rPr lang="en-GB" sz="2200" b="1" dirty="0">
                <a:solidFill>
                  <a:schemeClr val="tx1"/>
                </a:solidFill>
                <a:latin typeface="Verdana" panose="020B0604030504040204" pitchFamily="34" charset="0"/>
                <a:ea typeface="Verdana" panose="020B0604030504040204" pitchFamily="34" charset="0"/>
              </a:rPr>
              <a:t>Some dear and inspiring friends</a:t>
            </a:r>
            <a:endParaRPr lang="en-GB" sz="2800" b="1" dirty="0">
              <a:solidFill>
                <a:schemeClr val="accent2">
                  <a:lumMod val="50000"/>
                </a:schemeClr>
              </a:solidFill>
              <a:latin typeface="Verdana" panose="020B0604030504040204" pitchFamily="34" charset="0"/>
              <a:ea typeface="Verdana" panose="020B0604030504040204" pitchFamily="34" charset="0"/>
            </a:endParaRPr>
          </a:p>
          <a:p>
            <a:pPr marL="0" indent="0" algn="just">
              <a:lnSpc>
                <a:spcPct val="107000"/>
              </a:lnSpc>
              <a:spcAft>
                <a:spcPts val="800"/>
              </a:spcAft>
              <a:buNone/>
            </a:pPr>
            <a:r>
              <a:rPr lang="en-GB" sz="2400" b="1" dirty="0">
                <a:solidFill>
                  <a:schemeClr val="accent6">
                    <a:lumMod val="75000"/>
                  </a:schemeClr>
                </a:solidFill>
                <a:latin typeface="Verdana" panose="020B0604030504040204" pitchFamily="34" charset="0"/>
                <a:ea typeface="Verdana" panose="020B0604030504040204" pitchFamily="34" charset="0"/>
              </a:rPr>
              <a:t>Manfred </a:t>
            </a:r>
            <a:r>
              <a:rPr lang="en-GB" sz="2400" b="1" dirty="0" err="1">
                <a:solidFill>
                  <a:schemeClr val="accent6">
                    <a:lumMod val="75000"/>
                  </a:schemeClr>
                </a:solidFill>
                <a:latin typeface="Verdana" panose="020B0604030504040204" pitchFamily="34" charset="0"/>
                <a:ea typeface="Verdana" panose="020B0604030504040204" pitchFamily="34" charset="0"/>
              </a:rPr>
              <a:t>Siebker</a:t>
            </a:r>
            <a:r>
              <a:rPr lang="en-GB" sz="2400" b="1" dirty="0">
                <a:solidFill>
                  <a:schemeClr val="accent6">
                    <a:lumMod val="75000"/>
                  </a:schemeClr>
                </a:solidFill>
                <a:latin typeface="Verdana" panose="020B0604030504040204" pitchFamily="34" charset="0"/>
                <a:ea typeface="Verdana" panose="020B0604030504040204" pitchFamily="34" charset="0"/>
              </a:rPr>
              <a:t> (D) Petra Kelly (D + IRL) Edouard </a:t>
            </a:r>
            <a:r>
              <a:rPr lang="en-GB" sz="2400" b="1" dirty="0" err="1">
                <a:solidFill>
                  <a:schemeClr val="accent6">
                    <a:lumMod val="75000"/>
                  </a:schemeClr>
                </a:solidFill>
                <a:latin typeface="Verdana" panose="020B0604030504040204" pitchFamily="34" charset="0"/>
                <a:ea typeface="Verdana" panose="020B0604030504040204" pitchFamily="34" charset="0"/>
              </a:rPr>
              <a:t>Kressmann</a:t>
            </a:r>
            <a:r>
              <a:rPr lang="en-GB" sz="2400" b="1" dirty="0">
                <a:solidFill>
                  <a:schemeClr val="accent6">
                    <a:lumMod val="75000"/>
                  </a:schemeClr>
                </a:solidFill>
                <a:latin typeface="Verdana" panose="020B0604030504040204" pitchFamily="34" charset="0"/>
                <a:ea typeface="Verdana" panose="020B0604030504040204" pitchFamily="34" charset="0"/>
              </a:rPr>
              <a:t> (F) Denis &amp; </a:t>
            </a:r>
            <a:r>
              <a:rPr lang="en-GB" sz="2400" b="1" dirty="0" err="1">
                <a:solidFill>
                  <a:schemeClr val="accent6">
                    <a:lumMod val="75000"/>
                  </a:schemeClr>
                </a:solidFill>
                <a:latin typeface="Verdana" panose="020B0604030504040204" pitchFamily="34" charset="0"/>
                <a:ea typeface="Verdana" panose="020B0604030504040204" pitchFamily="34" charset="0"/>
              </a:rPr>
              <a:t>Nanik</a:t>
            </a:r>
            <a:r>
              <a:rPr lang="en-GB" sz="2400" b="1" dirty="0">
                <a:solidFill>
                  <a:schemeClr val="accent6">
                    <a:lumMod val="75000"/>
                  </a:schemeClr>
                </a:solidFill>
                <a:latin typeface="Verdana" panose="020B0604030504040204" pitchFamily="34" charset="0"/>
                <a:ea typeface="Verdana" panose="020B0604030504040204" pitchFamily="34" charset="0"/>
              </a:rPr>
              <a:t> de Rougemont (CH) Wouter &amp; Sigrid van </a:t>
            </a:r>
            <a:r>
              <a:rPr lang="en-GB" sz="2400" b="1" dirty="0" err="1">
                <a:solidFill>
                  <a:schemeClr val="accent6">
                    <a:lumMod val="75000"/>
                  </a:schemeClr>
                </a:solidFill>
                <a:latin typeface="Verdana" panose="020B0604030504040204" pitchFamily="34" charset="0"/>
                <a:ea typeface="Verdana" panose="020B0604030504040204" pitchFamily="34" charset="0"/>
              </a:rPr>
              <a:t>Dieren</a:t>
            </a:r>
            <a:r>
              <a:rPr lang="en-GB" sz="2400" b="1" dirty="0">
                <a:solidFill>
                  <a:schemeClr val="accent6">
                    <a:lumMod val="75000"/>
                  </a:schemeClr>
                </a:solidFill>
                <a:latin typeface="Verdana" panose="020B0604030504040204" pitchFamily="34" charset="0"/>
                <a:ea typeface="Verdana" panose="020B0604030504040204" pitchFamily="34" charset="0"/>
              </a:rPr>
              <a:t> (NL) Brice Lalonde (F) Solange </a:t>
            </a:r>
            <a:r>
              <a:rPr lang="en-GB" sz="2400" b="1" dirty="0" err="1">
                <a:solidFill>
                  <a:schemeClr val="accent6">
                    <a:lumMod val="75000"/>
                  </a:schemeClr>
                </a:solidFill>
                <a:latin typeface="Verdana" panose="020B0604030504040204" pitchFamily="34" charset="0"/>
                <a:ea typeface="Verdana" panose="020B0604030504040204" pitchFamily="34" charset="0"/>
              </a:rPr>
              <a:t>Fernex</a:t>
            </a:r>
            <a:r>
              <a:rPr lang="en-GB" sz="2400" b="1" dirty="0">
                <a:solidFill>
                  <a:schemeClr val="accent6">
                    <a:lumMod val="75000"/>
                  </a:schemeClr>
                </a:solidFill>
                <a:latin typeface="Verdana" panose="020B0604030504040204" pitchFamily="34" charset="0"/>
                <a:ea typeface="Verdana" panose="020B0604030504040204" pitchFamily="34" charset="0"/>
              </a:rPr>
              <a:t> (F) Teddy Goldsmith (GB) Diana Schumacher (GB) Cherry Mares (GB) Stanley Johnson (GB) Ernst &amp; Christine von Weizsäcker (D) Santiago </a:t>
            </a:r>
            <a:r>
              <a:rPr lang="en-GB" sz="2400" b="1" dirty="0" err="1">
                <a:solidFill>
                  <a:schemeClr val="accent6">
                    <a:lumMod val="75000"/>
                  </a:schemeClr>
                </a:solidFill>
                <a:latin typeface="Verdana" panose="020B0604030504040204" pitchFamily="34" charset="0"/>
                <a:ea typeface="Verdana" panose="020B0604030504040204" pitchFamily="34" charset="0"/>
              </a:rPr>
              <a:t>Vilanova</a:t>
            </a:r>
            <a:r>
              <a:rPr lang="en-GB" sz="2400" b="1" dirty="0">
                <a:solidFill>
                  <a:schemeClr val="accent6">
                    <a:lumMod val="75000"/>
                  </a:schemeClr>
                </a:solidFill>
                <a:latin typeface="Verdana" panose="020B0604030504040204" pitchFamily="34" charset="0"/>
                <a:ea typeface="Verdana" panose="020B0604030504040204" pitchFamily="34" charset="0"/>
              </a:rPr>
              <a:t> i </a:t>
            </a:r>
            <a:r>
              <a:rPr lang="en-GB" sz="2400" b="1" dirty="0" err="1">
                <a:solidFill>
                  <a:schemeClr val="accent6">
                    <a:lumMod val="75000"/>
                  </a:schemeClr>
                </a:solidFill>
                <a:latin typeface="Verdana" panose="020B0604030504040204" pitchFamily="34" charset="0"/>
                <a:ea typeface="Verdana" panose="020B0604030504040204" pitchFamily="34" charset="0"/>
              </a:rPr>
              <a:t>Tané</a:t>
            </a:r>
            <a:r>
              <a:rPr lang="en-GB" sz="2400" b="1" dirty="0">
                <a:solidFill>
                  <a:schemeClr val="accent6">
                    <a:lumMod val="75000"/>
                  </a:schemeClr>
                </a:solidFill>
                <a:latin typeface="Verdana" panose="020B0604030504040204" pitchFamily="34" charset="0"/>
                <a:ea typeface="Verdana" panose="020B0604030504040204" pitchFamily="34" charset="0"/>
              </a:rPr>
              <a:t> (E) Marco </a:t>
            </a:r>
            <a:r>
              <a:rPr lang="en-GB" sz="2400" b="1" dirty="0" err="1">
                <a:solidFill>
                  <a:schemeClr val="accent6">
                    <a:lumMod val="75000"/>
                  </a:schemeClr>
                </a:solidFill>
                <a:latin typeface="Verdana" panose="020B0604030504040204" pitchFamily="34" charset="0"/>
                <a:ea typeface="Verdana" panose="020B0604030504040204" pitchFamily="34" charset="0"/>
              </a:rPr>
              <a:t>Panella</a:t>
            </a:r>
            <a:r>
              <a:rPr lang="en-GB" sz="2400" b="1" dirty="0">
                <a:solidFill>
                  <a:schemeClr val="accent6">
                    <a:lumMod val="75000"/>
                  </a:schemeClr>
                </a:solidFill>
                <a:latin typeface="Verdana" panose="020B0604030504040204" pitchFamily="34" charset="0"/>
                <a:ea typeface="Verdana" panose="020B0604030504040204" pitchFamily="34" charset="0"/>
              </a:rPr>
              <a:t> (I) Willem Hoogendijk (NL) Orio </a:t>
            </a:r>
            <a:r>
              <a:rPr lang="en-GB" sz="2400" b="1" dirty="0" err="1">
                <a:solidFill>
                  <a:schemeClr val="accent6">
                    <a:lumMod val="75000"/>
                  </a:schemeClr>
                </a:solidFill>
                <a:latin typeface="Verdana" panose="020B0604030504040204" pitchFamily="34" charset="0"/>
                <a:ea typeface="Verdana" panose="020B0604030504040204" pitchFamily="34" charset="0"/>
              </a:rPr>
              <a:t>Giarini</a:t>
            </a:r>
            <a:r>
              <a:rPr lang="en-GB" sz="2400" b="1" dirty="0">
                <a:solidFill>
                  <a:schemeClr val="accent6">
                    <a:lumMod val="75000"/>
                  </a:schemeClr>
                </a:solidFill>
                <a:latin typeface="Verdana" panose="020B0604030504040204" pitchFamily="34" charset="0"/>
                <a:ea typeface="Verdana" panose="020B0604030504040204" pitchFamily="34" charset="0"/>
              </a:rPr>
              <a:t> (I)</a:t>
            </a:r>
            <a:r>
              <a:rPr lang="en-GB" sz="2400" b="1" i="1" dirty="0">
                <a:solidFill>
                  <a:schemeClr val="accent6">
                    <a:lumMod val="75000"/>
                  </a:schemeClr>
                </a:solidFill>
                <a:latin typeface="Verdana" panose="020B0604030504040204" pitchFamily="34" charset="0"/>
                <a:ea typeface="Verdana" panose="020B0604030504040204" pitchFamily="34" charset="0"/>
              </a:rPr>
              <a:t> </a:t>
            </a:r>
            <a:r>
              <a:rPr lang="en-GB" sz="2400" b="1" dirty="0" err="1">
                <a:solidFill>
                  <a:schemeClr val="accent6">
                    <a:lumMod val="75000"/>
                  </a:schemeClr>
                </a:solidFill>
                <a:latin typeface="Verdana" panose="020B0604030504040204" pitchFamily="34" charset="0"/>
                <a:ea typeface="Verdana" panose="020B0604030504040204" pitchFamily="34" charset="0"/>
              </a:rPr>
              <a:t>Wolgang</a:t>
            </a:r>
            <a:r>
              <a:rPr lang="en-GB" sz="2400" b="1" dirty="0">
                <a:solidFill>
                  <a:schemeClr val="accent6">
                    <a:lumMod val="75000"/>
                  </a:schemeClr>
                </a:solidFill>
                <a:latin typeface="Verdana" panose="020B0604030504040204" pitchFamily="34" charset="0"/>
                <a:ea typeface="Verdana" panose="020B0604030504040204" pitchFamily="34" charset="0"/>
              </a:rPr>
              <a:t> Sachs (D) Sigmund </a:t>
            </a:r>
            <a:r>
              <a:rPr lang="en-GB" sz="2400" b="1" dirty="0" err="1">
                <a:solidFill>
                  <a:schemeClr val="accent6">
                    <a:lumMod val="75000"/>
                  </a:schemeClr>
                </a:solidFill>
                <a:latin typeface="Verdana" panose="020B0604030504040204" pitchFamily="34" charset="0"/>
                <a:ea typeface="Verdana" panose="020B0604030504040204" pitchFamily="34" charset="0"/>
              </a:rPr>
              <a:t>Kvaloy</a:t>
            </a:r>
            <a:r>
              <a:rPr lang="en-GB" sz="2400" b="1" dirty="0">
                <a:solidFill>
                  <a:schemeClr val="accent6">
                    <a:lumMod val="75000"/>
                  </a:schemeClr>
                </a:solidFill>
                <a:latin typeface="Verdana" panose="020B0604030504040204" pitchFamily="34" charset="0"/>
                <a:ea typeface="Verdana" panose="020B0604030504040204" pitchFamily="34" charset="0"/>
              </a:rPr>
              <a:t> (N) Roland Vogt (D) Paul &amp; Freda </a:t>
            </a:r>
            <a:r>
              <a:rPr lang="en-GB" sz="2400" b="1" dirty="0" err="1">
                <a:solidFill>
                  <a:schemeClr val="accent6">
                    <a:lumMod val="75000"/>
                  </a:schemeClr>
                </a:solidFill>
                <a:latin typeface="Verdana" panose="020B0604030504040204" pitchFamily="34" charset="0"/>
                <a:ea typeface="Verdana" panose="020B0604030504040204" pitchFamily="34" charset="0"/>
              </a:rPr>
              <a:t>Blau</a:t>
            </a:r>
            <a:r>
              <a:rPr lang="en-GB" sz="2400" b="1" dirty="0">
                <a:solidFill>
                  <a:schemeClr val="accent6">
                    <a:lumMod val="75000"/>
                  </a:schemeClr>
                </a:solidFill>
                <a:latin typeface="Verdana" panose="020B0604030504040204" pitchFamily="34" charset="0"/>
                <a:ea typeface="Verdana" panose="020B0604030504040204" pitchFamily="34" charset="0"/>
              </a:rPr>
              <a:t>-Meissner (A) Alain </a:t>
            </a:r>
            <a:r>
              <a:rPr lang="en-GB" sz="2400" b="1" dirty="0" err="1">
                <a:solidFill>
                  <a:schemeClr val="accent6">
                    <a:lumMod val="75000"/>
                  </a:schemeClr>
                </a:solidFill>
                <a:latin typeface="Verdana" panose="020B0604030504040204" pitchFamily="34" charset="0"/>
                <a:ea typeface="Verdana" panose="020B0604030504040204" pitchFamily="34" charset="0"/>
              </a:rPr>
              <a:t>Hervé</a:t>
            </a:r>
            <a:r>
              <a:rPr lang="en-GB" sz="2400" b="1" dirty="0">
                <a:solidFill>
                  <a:schemeClr val="accent6">
                    <a:lumMod val="75000"/>
                  </a:schemeClr>
                </a:solidFill>
                <a:latin typeface="Verdana" panose="020B0604030504040204" pitchFamily="34" charset="0"/>
                <a:ea typeface="Verdana" panose="020B0604030504040204" pitchFamily="34" charset="0"/>
              </a:rPr>
              <a:t> (F) Jean-Marie Pelt (F) Pierre </a:t>
            </a:r>
            <a:r>
              <a:rPr lang="en-GB" sz="2400" b="1" dirty="0" err="1">
                <a:solidFill>
                  <a:schemeClr val="accent6">
                    <a:lumMod val="75000"/>
                  </a:schemeClr>
                </a:solidFill>
                <a:latin typeface="Verdana" panose="020B0604030504040204" pitchFamily="34" charset="0"/>
                <a:ea typeface="Verdana" panose="020B0604030504040204" pitchFamily="34" charset="0"/>
              </a:rPr>
              <a:t>Laconte</a:t>
            </a:r>
            <a:r>
              <a:rPr lang="en-GB" sz="2400" b="1" dirty="0">
                <a:solidFill>
                  <a:schemeClr val="accent6">
                    <a:lumMod val="75000"/>
                  </a:schemeClr>
                </a:solidFill>
                <a:latin typeface="Verdana" panose="020B0604030504040204" pitchFamily="34" charset="0"/>
                <a:ea typeface="Verdana" panose="020B0604030504040204" pitchFamily="34" charset="0"/>
              </a:rPr>
              <a:t> (B) Serge Moscovici (F) Armand </a:t>
            </a:r>
            <a:r>
              <a:rPr lang="en-GB" sz="2400" b="1" dirty="0" err="1">
                <a:solidFill>
                  <a:schemeClr val="accent6">
                    <a:lumMod val="75000"/>
                  </a:schemeClr>
                </a:solidFill>
                <a:latin typeface="Verdana" panose="020B0604030504040204" pitchFamily="34" charset="0"/>
                <a:ea typeface="Verdana" panose="020B0604030504040204" pitchFamily="34" charset="0"/>
              </a:rPr>
              <a:t>Petitjean</a:t>
            </a:r>
            <a:r>
              <a:rPr lang="en-GB" sz="2400" b="1" dirty="0">
                <a:solidFill>
                  <a:schemeClr val="accent6">
                    <a:lumMod val="75000"/>
                  </a:schemeClr>
                </a:solidFill>
                <a:latin typeface="Verdana" panose="020B0604030504040204" pitchFamily="34" charset="0"/>
                <a:ea typeface="Verdana" panose="020B0604030504040204" pitchFamily="34" charset="0"/>
              </a:rPr>
              <a:t> (F) Jacques Grinevald (CH) Bernard Charbonneau (F) Carl Amery (D)</a:t>
            </a:r>
            <a:endParaRPr lang="fr-BE" sz="2400"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fr-BE" sz="2400" dirty="0">
              <a:solidFill>
                <a:schemeClr val="accent2">
                  <a:lumMod val="50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1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lnSpcReduction="10000"/>
          </a:bodyPr>
          <a:lstStyle/>
          <a:p>
            <a:pPr marL="0" indent="0" algn="ctr">
              <a:lnSpc>
                <a:spcPct val="107000"/>
              </a:lnSpc>
              <a:spcAft>
                <a:spcPts val="800"/>
              </a:spcAft>
              <a:buNone/>
            </a:pPr>
            <a:r>
              <a:rPr lang="en-GB" sz="2800" b="1" dirty="0">
                <a:solidFill>
                  <a:schemeClr val="accent2">
                    <a:lumMod val="50000"/>
                  </a:schemeClr>
                </a:solidFill>
                <a:latin typeface="Verdana" panose="020B0604030504040204" pitchFamily="34" charset="0"/>
                <a:ea typeface="Verdana" panose="020B0604030504040204" pitchFamily="34" charset="0"/>
              </a:rPr>
              <a:t>Greenpeace, Friends of the Earth, WWF </a:t>
            </a:r>
            <a:r>
              <a:rPr lang="en-GB" sz="2800" b="1" i="1" dirty="0">
                <a:solidFill>
                  <a:schemeClr val="accent2">
                    <a:lumMod val="50000"/>
                  </a:schemeClr>
                </a:solidFill>
                <a:latin typeface="Verdana" panose="020B0604030504040204" pitchFamily="34" charset="0"/>
                <a:ea typeface="Verdana" panose="020B0604030504040204" pitchFamily="34" charset="0"/>
              </a:rPr>
              <a:t>et alii</a:t>
            </a:r>
          </a:p>
          <a:p>
            <a:pPr marL="0" indent="0" algn="ctr">
              <a:lnSpc>
                <a:spcPct val="107000"/>
              </a:lnSpc>
              <a:spcAft>
                <a:spcPts val="800"/>
              </a:spcAft>
              <a:buNone/>
            </a:pPr>
            <a:r>
              <a:rPr lang="en-GB" sz="2400" b="1" dirty="0">
                <a:latin typeface="Verdana" panose="020B0604030504040204" pitchFamily="34" charset="0"/>
                <a:ea typeface="Verdana" panose="020B0604030504040204" pitchFamily="34" charset="0"/>
              </a:rPr>
              <a:t>Greater visibility for international NGO’s</a:t>
            </a:r>
            <a:endParaRPr lang="en-GB" sz="2400" b="1" i="1" dirty="0">
              <a:solidFill>
                <a:schemeClr val="accent2">
                  <a:lumMod val="50000"/>
                </a:schemeClr>
              </a:solidFill>
              <a:latin typeface="Verdana" panose="020B0604030504040204" pitchFamily="34" charset="0"/>
              <a:ea typeface="Verdana" panose="020B0604030504040204" pitchFamily="34" charset="0"/>
            </a:endParaRPr>
          </a:p>
          <a:p>
            <a:r>
              <a:rPr lang="en-GB" sz="2400" b="1" dirty="0">
                <a:solidFill>
                  <a:schemeClr val="accent6">
                    <a:lumMod val="75000"/>
                  </a:schemeClr>
                </a:solidFill>
                <a:latin typeface="Verdana" panose="020B0604030504040204" pitchFamily="34" charset="0"/>
                <a:ea typeface="Verdana" panose="020B0604030504040204" pitchFamily="34" charset="0"/>
              </a:rPr>
              <a:t>In the seventies and eighties many demonstrations and public protests on the streets, around polluting sites, energy facilities, against threatened natural sites, road construction, urban developments took place all over Europe. </a:t>
            </a:r>
          </a:p>
          <a:p>
            <a:r>
              <a:rPr lang="fr-BE" sz="2400" b="1" dirty="0">
                <a:solidFill>
                  <a:schemeClr val="accent6">
                    <a:lumMod val="75000"/>
                  </a:schemeClr>
                </a:solidFill>
                <a:latin typeface="Verdana" panose="020B0604030504040204" pitchFamily="34" charset="0"/>
                <a:ea typeface="Verdana" panose="020B0604030504040204" pitchFamily="34" charset="0"/>
              </a:rPr>
              <a:t>Given the growing role of the EU institutions liaison and representation offices were opened in Brussels. </a:t>
            </a:r>
          </a:p>
          <a:p>
            <a:r>
              <a:rPr lang="en-GB" sz="2400" b="1" dirty="0">
                <a:solidFill>
                  <a:schemeClr val="accent6">
                    <a:lumMod val="75000"/>
                  </a:schemeClr>
                </a:solidFill>
                <a:latin typeface="Verdana" panose="020B0604030504040204" pitchFamily="34" charset="0"/>
                <a:ea typeface="Verdana" panose="020B0604030504040204" pitchFamily="34" charset="0"/>
              </a:rPr>
              <a:t>Large mobilising campaigns were conducted.</a:t>
            </a:r>
          </a:p>
          <a:p>
            <a:r>
              <a:rPr lang="en-GB" sz="2400" b="1" dirty="0">
                <a:solidFill>
                  <a:schemeClr val="accent6">
                    <a:lumMod val="75000"/>
                  </a:schemeClr>
                </a:solidFill>
                <a:latin typeface="Verdana" panose="020B0604030504040204" pitchFamily="34" charset="0"/>
                <a:ea typeface="Verdana" panose="020B0604030504040204" pitchFamily="34" charset="0"/>
              </a:rPr>
              <a:t>Greenpeace was definitely one of the most audacious militant organisations with spectacular actions, hitting the media headlines</a:t>
            </a:r>
            <a:r>
              <a:rPr lang="en-GB" sz="2400" dirty="0">
                <a:solidFill>
                  <a:schemeClr val="accent6">
                    <a:lumMod val="75000"/>
                  </a:schemeClr>
                </a:solidFill>
                <a:latin typeface="Verdana" panose="020B0604030504040204" pitchFamily="34" charset="0"/>
                <a:ea typeface="Verdana" panose="020B0604030504040204" pitchFamily="34" charset="0"/>
              </a:rPr>
              <a:t>. </a:t>
            </a:r>
            <a:endParaRPr lang="fr-BE" sz="2400"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986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00688"/>
            <a:ext cx="10858498" cy="5431762"/>
          </a:xfrm>
          <a:solidFill>
            <a:schemeClr val="accent1">
              <a:lumMod val="20000"/>
              <a:lumOff val="80000"/>
            </a:schemeClr>
          </a:solidFill>
        </p:spPr>
        <p:txBody>
          <a:bodyPr>
            <a:normAutofit fontScale="70000" lnSpcReduction="20000"/>
          </a:bodyPr>
          <a:lstStyle/>
          <a:p>
            <a:pPr marL="0" indent="0" algn="ctr">
              <a:lnSpc>
                <a:spcPct val="107000"/>
              </a:lnSpc>
              <a:spcAft>
                <a:spcPts val="800"/>
              </a:spcAft>
              <a:buNone/>
            </a:pPr>
            <a:r>
              <a:rPr lang="fr-BE" sz="4000" b="1" dirty="0">
                <a:solidFill>
                  <a:schemeClr val="accent2">
                    <a:lumMod val="50000"/>
                  </a:schemeClr>
                </a:solidFill>
                <a:latin typeface="Verdana" panose="020B0604030504040204" pitchFamily="34" charset="0"/>
                <a:ea typeface="Verdana" panose="020B0604030504040204" pitchFamily="34" charset="0"/>
              </a:rPr>
              <a:t> Rising </a:t>
            </a:r>
            <a:r>
              <a:rPr lang="fr-BE" sz="4000" b="1" dirty="0" err="1">
                <a:solidFill>
                  <a:schemeClr val="accent2">
                    <a:lumMod val="50000"/>
                  </a:schemeClr>
                </a:solidFill>
                <a:latin typeface="Verdana" panose="020B0604030504040204" pitchFamily="34" charset="0"/>
                <a:ea typeface="Verdana" panose="020B0604030504040204" pitchFamily="34" charset="0"/>
              </a:rPr>
              <a:t>Awareness</a:t>
            </a:r>
            <a:r>
              <a:rPr lang="fr-BE" sz="4000" b="1" dirty="0">
                <a:solidFill>
                  <a:schemeClr val="accent2">
                    <a:lumMod val="50000"/>
                  </a:schemeClr>
                </a:solidFill>
                <a:latin typeface="Verdana" panose="020B0604030504040204" pitchFamily="34" charset="0"/>
                <a:ea typeface="Verdana" panose="020B0604030504040204" pitchFamily="34" charset="0"/>
              </a:rPr>
              <a:t> </a:t>
            </a:r>
            <a:r>
              <a:rPr lang="fr-BE" sz="4000" b="1" dirty="0" err="1">
                <a:solidFill>
                  <a:schemeClr val="accent2">
                    <a:lumMod val="50000"/>
                  </a:schemeClr>
                </a:solidFill>
                <a:latin typeface="Verdana" panose="020B0604030504040204" pitchFamily="34" charset="0"/>
                <a:ea typeface="Verdana" panose="020B0604030504040204" pitchFamily="34" charset="0"/>
              </a:rPr>
              <a:t>among</a:t>
            </a:r>
            <a:r>
              <a:rPr lang="fr-BE" sz="4000" b="1" dirty="0">
                <a:solidFill>
                  <a:schemeClr val="accent2">
                    <a:lumMod val="50000"/>
                  </a:schemeClr>
                </a:solidFill>
                <a:latin typeface="Verdana" panose="020B0604030504040204" pitchFamily="34" charset="0"/>
                <a:ea typeface="Verdana" panose="020B0604030504040204" pitchFamily="34" charset="0"/>
              </a:rPr>
              <a:t> </a:t>
            </a:r>
            <a:r>
              <a:rPr lang="fr-BE" sz="4000" b="1" dirty="0" err="1">
                <a:solidFill>
                  <a:schemeClr val="accent2">
                    <a:lumMod val="50000"/>
                  </a:schemeClr>
                </a:solidFill>
                <a:latin typeface="Verdana" panose="020B0604030504040204" pitchFamily="34" charset="0"/>
                <a:ea typeface="Verdana" panose="020B0604030504040204" pitchFamily="34" charset="0"/>
              </a:rPr>
              <a:t>Industry</a:t>
            </a:r>
            <a:endParaRPr lang="fr-BE" sz="4000" b="1" dirty="0">
              <a:solidFill>
                <a:schemeClr val="accent2">
                  <a:lumMod val="50000"/>
                </a:schemeClr>
              </a:solidFill>
              <a:latin typeface="Verdana" panose="020B0604030504040204" pitchFamily="34" charset="0"/>
              <a:ea typeface="Verdana" panose="020B0604030504040204" pitchFamily="34" charset="0"/>
            </a:endParaRPr>
          </a:p>
          <a:p>
            <a:pPr marL="0" indent="0" algn="ctr">
              <a:buNone/>
            </a:pPr>
            <a:r>
              <a:rPr lang="en-GB" sz="2800" b="1" dirty="0">
                <a:solidFill>
                  <a:schemeClr val="tx1"/>
                </a:solidFill>
                <a:latin typeface="Verdana" panose="020B0604030504040204" pitchFamily="34" charset="0"/>
                <a:ea typeface="Verdana" panose="020B0604030504040204" pitchFamily="34" charset="0"/>
              </a:rPr>
              <a:t>1976 IPRE / 1993 ESED</a:t>
            </a:r>
            <a:endParaRPr lang="fr-BE" sz="2800" b="1" dirty="0">
              <a:solidFill>
                <a:schemeClr val="accent6">
                  <a:lumMod val="75000"/>
                </a:schemeClr>
              </a:solidFill>
              <a:latin typeface="Verdana" panose="020B0604030504040204" pitchFamily="34" charset="0"/>
              <a:ea typeface="Verdana" panose="020B0604030504040204" pitchFamily="34" charset="0"/>
            </a:endParaRPr>
          </a:p>
          <a:p>
            <a:r>
              <a:rPr lang="en-GB" sz="2800" b="1" dirty="0">
                <a:solidFill>
                  <a:schemeClr val="accent6">
                    <a:lumMod val="75000"/>
                  </a:schemeClr>
                </a:solidFill>
                <a:latin typeface="Verdana" panose="020B0604030504040204" pitchFamily="34" charset="0"/>
                <a:ea typeface="Verdana" panose="020B0604030504040204" pitchFamily="34" charset="0"/>
              </a:rPr>
              <a:t>Major industrial corporations create the function of environmental coordinator to deal with the increasing public concern about pollution.</a:t>
            </a:r>
          </a:p>
          <a:p>
            <a:r>
              <a:rPr lang="en-GB" sz="2800" b="1" dirty="0">
                <a:solidFill>
                  <a:schemeClr val="accent6">
                    <a:lumMod val="75000"/>
                  </a:schemeClr>
                </a:solidFill>
                <a:latin typeface="Verdana" panose="020B0604030504040204" pitchFamily="34" charset="0"/>
                <a:ea typeface="Verdana" panose="020B0604030504040204" pitchFamily="34" charset="0"/>
              </a:rPr>
              <a:t>Practitioners establish an International Professional Association for Environmental Affairs</a:t>
            </a:r>
            <a:r>
              <a:rPr lang="fr-BE" sz="2800" b="1" dirty="0">
                <a:solidFill>
                  <a:schemeClr val="accent6">
                    <a:lumMod val="75000"/>
                  </a:schemeClr>
                </a:solidFill>
                <a:latin typeface="Verdana" panose="020B0604030504040204" pitchFamily="34" charset="0"/>
                <a:ea typeface="Verdana" panose="020B0604030504040204" pitchFamily="34" charset="0"/>
              </a:rPr>
              <a:t> </a:t>
            </a:r>
            <a:r>
              <a:rPr lang="en-GB" sz="2800" b="1" dirty="0">
                <a:solidFill>
                  <a:schemeClr val="accent6">
                    <a:lumMod val="75000"/>
                  </a:schemeClr>
                </a:solidFill>
                <a:latin typeface="Verdana" panose="020B0604030504040204" pitchFamily="34" charset="0"/>
                <a:ea typeface="Verdana" panose="020B0604030504040204" pitchFamily="34" charset="0"/>
              </a:rPr>
              <a:t>becoming</a:t>
            </a:r>
            <a:r>
              <a:rPr lang="fr-BE" sz="2800" b="1" dirty="0">
                <a:solidFill>
                  <a:schemeClr val="accent6">
                    <a:lumMod val="75000"/>
                  </a:schemeClr>
                </a:solidFill>
                <a:latin typeface="Verdana" panose="020B0604030504040204" pitchFamily="34" charset="0"/>
                <a:ea typeface="Verdana" panose="020B0604030504040204" pitchFamily="34" charset="0"/>
              </a:rPr>
              <a:t> </a:t>
            </a:r>
            <a:r>
              <a:rPr lang="en-GB" sz="2800" b="1" dirty="0">
                <a:solidFill>
                  <a:schemeClr val="accent6">
                    <a:lumMod val="75000"/>
                  </a:schemeClr>
                </a:solidFill>
                <a:latin typeface="Verdana" panose="020B0604030504040204" pitchFamily="34" charset="0"/>
                <a:ea typeface="Verdana" panose="020B0604030504040204" pitchFamily="34" charset="0"/>
              </a:rPr>
              <a:t>ESED: European Society for environment and Development as a platform for debate with scientists, public authorities and NGO’s.</a:t>
            </a:r>
          </a:p>
          <a:p>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fr-BE" sz="2800" b="1" dirty="0">
                <a:solidFill>
                  <a:schemeClr val="tx1"/>
                </a:solidFill>
                <a:latin typeface="Verdana" panose="020B0604030504040204" pitchFamily="34" charset="0"/>
                <a:ea typeface="Verdana" panose="020B0604030504040204" pitchFamily="34" charset="0"/>
              </a:rPr>
              <a:t>AERPF.</a:t>
            </a:r>
          </a:p>
          <a:p>
            <a:pPr marL="0" indent="0" algn="ctr">
              <a:buNone/>
            </a:pPr>
            <a:r>
              <a:rPr lang="fr-BE" sz="2300" b="1" dirty="0">
                <a:solidFill>
                  <a:schemeClr val="tx1"/>
                </a:solidFill>
                <a:latin typeface="Verdana" panose="020B0604030504040204" pitchFamily="34" charset="0"/>
                <a:ea typeface="Verdana" panose="020B0604030504040204" pitchFamily="34" charset="0"/>
              </a:rPr>
              <a:t>Association Européenne pour la Réduction de la Pollution des Fibres</a:t>
            </a:r>
          </a:p>
          <a:p>
            <a:r>
              <a:rPr lang="en-GB" sz="2800" b="1" dirty="0">
                <a:solidFill>
                  <a:schemeClr val="accent6">
                    <a:lumMod val="75000"/>
                  </a:schemeClr>
                </a:solidFill>
                <a:latin typeface="Verdana" panose="020B0604030504040204" pitchFamily="34" charset="0"/>
                <a:ea typeface="Verdana" panose="020B0604030504040204" pitchFamily="34" charset="0"/>
              </a:rPr>
              <a:t>How in the eighties a major environmental problem (asbestos) led to a voluntary private initiative to address it, contributing to alert authorities and public opinion. Not limited to denouncing a very critical health situation, but disseminating unbiased information, proposing adequate measures and offering services.</a:t>
            </a:r>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8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192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939765"/>
            <a:ext cx="10858498" cy="5431762"/>
          </a:xfrm>
          <a:solidFill>
            <a:schemeClr val="accent1">
              <a:lumMod val="20000"/>
              <a:lumOff val="80000"/>
            </a:schemeClr>
          </a:solidFill>
        </p:spPr>
        <p:txBody>
          <a:bodyPr>
            <a:normAutofit fontScale="92500" lnSpcReduction="10000"/>
          </a:bodyPr>
          <a:lstStyle/>
          <a:p>
            <a:pPr marL="0" indent="0" algn="ctr">
              <a:lnSpc>
                <a:spcPct val="107000"/>
              </a:lnSpc>
              <a:spcAft>
                <a:spcPts val="800"/>
              </a:spcAft>
              <a:buNone/>
            </a:pPr>
            <a:r>
              <a:rPr lang="en-GB" sz="2000" b="1" dirty="0"/>
              <a:t> </a:t>
            </a:r>
            <a:r>
              <a:rPr lang="en-GB" sz="3000" b="1" dirty="0">
                <a:solidFill>
                  <a:schemeClr val="accent2">
                    <a:lumMod val="50000"/>
                  </a:schemeClr>
                </a:solidFill>
                <a:latin typeface="Verdana" panose="020B0604030504040204" pitchFamily="34" charset="0"/>
                <a:ea typeface="Verdana" panose="020B0604030504040204" pitchFamily="34" charset="0"/>
              </a:rPr>
              <a:t>Rising awareness in industry</a:t>
            </a:r>
          </a:p>
          <a:p>
            <a:pPr marL="0" indent="0" algn="ctr">
              <a:buNone/>
            </a:pPr>
            <a:r>
              <a:rPr lang="en-GB" sz="2400" b="1" dirty="0">
                <a:solidFill>
                  <a:schemeClr val="tx1"/>
                </a:solidFill>
                <a:latin typeface="Verdana" panose="020B0604030504040204" pitchFamily="34" charset="0"/>
                <a:ea typeface="Verdana" panose="020B0604030504040204" pitchFamily="34" charset="0"/>
              </a:rPr>
              <a:t>Environmental Management</a:t>
            </a:r>
            <a:endParaRPr lang="fr-BE" sz="2400" b="1" dirty="0">
              <a:solidFill>
                <a:schemeClr val="tx1"/>
              </a:solidFill>
              <a:latin typeface="Verdana" panose="020B0604030504040204" pitchFamily="34" charset="0"/>
              <a:ea typeface="Verdana" panose="020B0604030504040204" pitchFamily="34" charset="0"/>
            </a:endParaRPr>
          </a:p>
          <a:p>
            <a:r>
              <a:rPr lang="en-GB" sz="2400" b="1" dirty="0">
                <a:solidFill>
                  <a:schemeClr val="accent6">
                    <a:lumMod val="75000"/>
                  </a:schemeClr>
                </a:solidFill>
                <a:latin typeface="Verdana" panose="020B0604030504040204" pitchFamily="34" charset="0"/>
                <a:ea typeface="Verdana" panose="020B0604030504040204" pitchFamily="34" charset="0"/>
              </a:rPr>
              <a:t>In the Western world environmental consultancies mushroomed in the eighties and nineties, often from a core of public affairs professionals, law offices, engineering bureaus, research institutes. Within universities sustainable development centres were created.</a:t>
            </a:r>
            <a:endParaRPr lang="fr-BE" sz="2400" b="1" dirty="0">
              <a:solidFill>
                <a:schemeClr val="accent6">
                  <a:lumMod val="75000"/>
                </a:schemeClr>
              </a:solidFill>
              <a:latin typeface="Verdana" panose="020B0604030504040204" pitchFamily="34" charset="0"/>
              <a:ea typeface="Verdana" panose="020B0604030504040204" pitchFamily="34" charset="0"/>
            </a:endParaRPr>
          </a:p>
          <a:p>
            <a:r>
              <a:rPr lang="en-GB" sz="2400" b="1" dirty="0">
                <a:solidFill>
                  <a:schemeClr val="accent6">
                    <a:lumMod val="75000"/>
                  </a:schemeClr>
                </a:solidFill>
                <a:latin typeface="Verdana" panose="020B0604030504040204" pitchFamily="34" charset="0"/>
                <a:ea typeface="Verdana" panose="020B0604030504040204" pitchFamily="34" charset="0"/>
              </a:rPr>
              <a:t>In Europe some were initiated by green fellows: the IEEP in Bonn, Brussels, London and Paris; the Wuppertal Institute in Wuppertal; </a:t>
            </a:r>
            <a:r>
              <a:rPr lang="en-GB" sz="2400" b="1" dirty="0" err="1">
                <a:solidFill>
                  <a:schemeClr val="accent6">
                    <a:lumMod val="75000"/>
                  </a:schemeClr>
                </a:solidFill>
                <a:latin typeface="Verdana" panose="020B0604030504040204" pitchFamily="34" charset="0"/>
                <a:ea typeface="Verdana" panose="020B0604030504040204" pitchFamily="34" charset="0"/>
              </a:rPr>
              <a:t>Ecobilan</a:t>
            </a:r>
            <a:r>
              <a:rPr lang="en-GB" sz="2400" b="1" dirty="0">
                <a:solidFill>
                  <a:schemeClr val="accent6">
                    <a:lumMod val="75000"/>
                  </a:schemeClr>
                </a:solidFill>
                <a:latin typeface="Verdana" panose="020B0604030504040204" pitchFamily="34" charset="0"/>
                <a:ea typeface="Verdana" panose="020B0604030504040204" pitchFamily="34" charset="0"/>
              </a:rPr>
              <a:t> in Paris; IMSA in Amsterdam, EMSA in Brussels. </a:t>
            </a:r>
          </a:p>
          <a:p>
            <a:pPr lvl="0"/>
            <a:r>
              <a:rPr lang="en-GB" sz="2400" b="1" dirty="0">
                <a:solidFill>
                  <a:schemeClr val="accent6">
                    <a:lumMod val="75000"/>
                  </a:schemeClr>
                </a:solidFill>
                <a:latin typeface="Verdana" panose="020B0604030504040204" pitchFamily="34" charset="0"/>
                <a:ea typeface="Verdana" panose="020B0604030504040204" pitchFamily="34" charset="0"/>
              </a:rPr>
              <a:t>I dealt with: </a:t>
            </a:r>
            <a:r>
              <a:rPr lang="nl-BE" sz="2400" b="1" dirty="0">
                <a:solidFill>
                  <a:schemeClr val="accent6">
                    <a:lumMod val="75000"/>
                  </a:schemeClr>
                </a:solidFill>
                <a:latin typeface="Verdana" panose="020B0604030504040204" pitchFamily="34" charset="0"/>
                <a:ea typeface="Verdana" panose="020B0604030504040204" pitchFamily="34" charset="0"/>
              </a:rPr>
              <a:t>Life </a:t>
            </a:r>
            <a:r>
              <a:rPr lang="nl-BE" sz="2400" b="1" dirty="0" err="1">
                <a:solidFill>
                  <a:schemeClr val="accent6">
                    <a:lumMod val="75000"/>
                  </a:schemeClr>
                </a:solidFill>
                <a:latin typeface="Verdana" panose="020B0604030504040204" pitchFamily="34" charset="0"/>
                <a:ea typeface="Verdana" panose="020B0604030504040204" pitchFamily="34" charset="0"/>
              </a:rPr>
              <a:t>Cycle</a:t>
            </a:r>
            <a:r>
              <a:rPr lang="nl-BE" sz="2400" b="1" dirty="0">
                <a:solidFill>
                  <a:schemeClr val="accent6">
                    <a:lumMod val="75000"/>
                  </a:schemeClr>
                </a:solidFill>
                <a:latin typeface="Verdana" panose="020B0604030504040204" pitchFamily="34" charset="0"/>
                <a:ea typeface="Verdana" panose="020B0604030504040204" pitchFamily="34" charset="0"/>
              </a:rPr>
              <a:t> Analysis, Waste management, </a:t>
            </a:r>
            <a:r>
              <a:rPr lang="nl-BE" sz="2400" b="1" dirty="0" err="1">
                <a:solidFill>
                  <a:schemeClr val="accent6">
                    <a:lumMod val="75000"/>
                  </a:schemeClr>
                </a:solidFill>
                <a:latin typeface="Verdana" panose="020B0604030504040204" pitchFamily="34" charset="0"/>
                <a:ea typeface="Verdana" panose="020B0604030504040204" pitchFamily="34" charset="0"/>
              </a:rPr>
              <a:t>Ecotaxes</a:t>
            </a:r>
            <a:r>
              <a:rPr lang="nl-BE" sz="2400" b="1" dirty="0">
                <a:solidFill>
                  <a:schemeClr val="accent6">
                    <a:lumMod val="75000"/>
                  </a:schemeClr>
                </a:solidFill>
                <a:latin typeface="Verdana" panose="020B0604030504040204" pitchFamily="34" charset="0"/>
                <a:ea typeface="Verdana" panose="020B0604030504040204" pitchFamily="34" charset="0"/>
              </a:rPr>
              <a:t>, </a:t>
            </a:r>
            <a:r>
              <a:rPr lang="nl-BE" sz="2400" b="1" dirty="0" err="1">
                <a:solidFill>
                  <a:schemeClr val="accent6">
                    <a:lumMod val="75000"/>
                  </a:schemeClr>
                </a:solidFill>
                <a:latin typeface="Verdana" panose="020B0604030504040204" pitchFamily="34" charset="0"/>
                <a:ea typeface="Verdana" panose="020B0604030504040204" pitchFamily="34" charset="0"/>
              </a:rPr>
              <a:t>Environmental</a:t>
            </a:r>
            <a:r>
              <a:rPr lang="nl-BE" sz="2400" b="1" dirty="0">
                <a:solidFill>
                  <a:schemeClr val="accent6">
                    <a:lumMod val="75000"/>
                  </a:schemeClr>
                </a:solidFill>
                <a:latin typeface="Verdana" panose="020B0604030504040204" pitchFamily="34" charset="0"/>
                <a:ea typeface="Verdana" panose="020B0604030504040204" pitchFamily="34" charset="0"/>
              </a:rPr>
              <a:t> conflict </a:t>
            </a:r>
            <a:r>
              <a:rPr lang="nl-BE" sz="2400" b="1" dirty="0" err="1">
                <a:solidFill>
                  <a:schemeClr val="accent6">
                    <a:lumMod val="75000"/>
                  </a:schemeClr>
                </a:solidFill>
                <a:latin typeface="Verdana" panose="020B0604030504040204" pitchFamily="34" charset="0"/>
                <a:ea typeface="Verdana" panose="020B0604030504040204" pitchFamily="34" charset="0"/>
              </a:rPr>
              <a:t>resolution</a:t>
            </a:r>
            <a:r>
              <a:rPr lang="nl-BE" sz="2400" b="1" dirty="0">
                <a:solidFill>
                  <a:schemeClr val="accent6">
                    <a:lumMod val="75000"/>
                  </a:schemeClr>
                </a:solidFill>
                <a:latin typeface="Verdana" panose="020B0604030504040204" pitchFamily="34" charset="0"/>
                <a:ea typeface="Verdana" panose="020B0604030504040204" pitchFamily="34" charset="0"/>
              </a:rPr>
              <a:t>,</a:t>
            </a:r>
            <a:r>
              <a:rPr lang="fr-BE" sz="2400" b="1" dirty="0">
                <a:solidFill>
                  <a:schemeClr val="accent6">
                    <a:lumMod val="75000"/>
                  </a:schemeClr>
                </a:solidFill>
                <a:latin typeface="Verdana" panose="020B0604030504040204" pitchFamily="34" charset="0"/>
                <a:ea typeface="Verdana" panose="020B0604030504040204" pitchFamily="34" charset="0"/>
              </a:rPr>
              <a:t> </a:t>
            </a:r>
            <a:r>
              <a:rPr lang="nl-BE" sz="2400" b="1" dirty="0">
                <a:solidFill>
                  <a:schemeClr val="accent6">
                    <a:lumMod val="75000"/>
                  </a:schemeClr>
                </a:solidFill>
                <a:latin typeface="Verdana" panose="020B0604030504040204" pitchFamily="34" charset="0"/>
                <a:ea typeface="Verdana" panose="020B0604030504040204" pitchFamily="34" charset="0"/>
              </a:rPr>
              <a:t>Priority waste streams, Plastic waste recycling, River water </a:t>
            </a:r>
            <a:r>
              <a:rPr lang="nl-BE" sz="2400" b="1" dirty="0" err="1">
                <a:solidFill>
                  <a:schemeClr val="accent6">
                    <a:lumMod val="75000"/>
                  </a:schemeClr>
                </a:solidFill>
                <a:latin typeface="Verdana" panose="020B0604030504040204" pitchFamily="34" charset="0"/>
                <a:ea typeface="Verdana" panose="020B0604030504040204" pitchFamily="34" charset="0"/>
              </a:rPr>
              <a:t>quality</a:t>
            </a:r>
            <a:r>
              <a:rPr lang="nl-BE" sz="2400" b="1" dirty="0">
                <a:solidFill>
                  <a:schemeClr val="accent6">
                    <a:lumMod val="75000"/>
                  </a:schemeClr>
                </a:solidFill>
                <a:latin typeface="Verdana" panose="020B0604030504040204" pitchFamily="34" charset="0"/>
                <a:ea typeface="Verdana" panose="020B0604030504040204" pitchFamily="34" charset="0"/>
              </a:rPr>
              <a:t>, </a:t>
            </a:r>
            <a:r>
              <a:rPr lang="en-GB" sz="2400" b="1" dirty="0">
                <a:solidFill>
                  <a:schemeClr val="accent6">
                    <a:lumMod val="75000"/>
                  </a:schemeClr>
                </a:solidFill>
                <a:latin typeface="Verdana" panose="020B0604030504040204" pitchFamily="34" charset="0"/>
                <a:ea typeface="Verdana" panose="020B0604030504040204" pitchFamily="34" charset="0"/>
              </a:rPr>
              <a:t>Surveys and studies on societal issues</a:t>
            </a:r>
            <a:endParaRPr lang="fr-BE" sz="24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69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42597" y="939765"/>
            <a:ext cx="10858498" cy="5431762"/>
          </a:xfrm>
          <a:solidFill>
            <a:schemeClr val="accent1">
              <a:lumMod val="20000"/>
              <a:lumOff val="80000"/>
            </a:schemeClr>
          </a:solidFill>
        </p:spPr>
        <p:txBody>
          <a:bodyPr>
            <a:normAutofit fontScale="62500" lnSpcReduction="20000"/>
          </a:bodyPr>
          <a:lstStyle/>
          <a:p>
            <a:pPr marL="0" indent="0" algn="ctr">
              <a:lnSpc>
                <a:spcPct val="107000"/>
              </a:lnSpc>
              <a:spcAft>
                <a:spcPts val="800"/>
              </a:spcAft>
              <a:buNone/>
            </a:pPr>
            <a:r>
              <a:rPr lang="en-GB" sz="2800" b="1" dirty="0">
                <a:latin typeface="Verdana" panose="020B0604030504040204" pitchFamily="34" charset="0"/>
                <a:ea typeface="Verdana" panose="020B0604030504040204" pitchFamily="34" charset="0"/>
              </a:rPr>
              <a:t> </a:t>
            </a:r>
            <a:r>
              <a:rPr lang="en-GB" sz="4500" b="1" dirty="0">
                <a:solidFill>
                  <a:schemeClr val="accent2">
                    <a:lumMod val="50000"/>
                  </a:schemeClr>
                </a:solidFill>
                <a:latin typeface="Verdana" panose="020B0604030504040204" pitchFamily="34" charset="0"/>
                <a:ea typeface="Verdana" panose="020B0604030504040204" pitchFamily="34" charset="0"/>
              </a:rPr>
              <a:t>New approaches in EU policy making</a:t>
            </a:r>
          </a:p>
          <a:p>
            <a:pPr marL="0" indent="0" algn="ctr">
              <a:buNone/>
            </a:pPr>
            <a:r>
              <a:rPr lang="en-GB" sz="2800" b="1" dirty="0">
                <a:solidFill>
                  <a:schemeClr val="tx1"/>
                </a:solidFill>
                <a:latin typeface="Verdana" panose="020B0604030504040204" pitchFamily="34" charset="0"/>
                <a:ea typeface="Verdana" panose="020B0604030504040204" pitchFamily="34" charset="0"/>
              </a:rPr>
              <a:t>From SEPC in 1973 to DG XI in 1984, and more since then…</a:t>
            </a:r>
            <a:endParaRPr lang="fr-BE" sz="2800" b="1" dirty="0">
              <a:solidFill>
                <a:schemeClr val="tx1"/>
              </a:solidFill>
              <a:latin typeface="Verdana" panose="020B0604030504040204" pitchFamily="34" charset="0"/>
              <a:ea typeface="Verdana" panose="020B0604030504040204" pitchFamily="34" charset="0"/>
            </a:endParaRPr>
          </a:p>
          <a:p>
            <a:r>
              <a:rPr lang="en-GB" sz="2800" b="1" dirty="0">
                <a:solidFill>
                  <a:schemeClr val="accent6">
                    <a:lumMod val="75000"/>
                  </a:schemeClr>
                </a:solidFill>
                <a:latin typeface="Verdana" panose="020B0604030504040204" pitchFamily="34" charset="0"/>
                <a:ea typeface="Verdana" panose="020B0604030504040204" pitchFamily="34" charset="0"/>
              </a:rPr>
              <a:t>In 1973 the European Commission created the Environment and Consumer Protection Service under the French Michel </a:t>
            </a:r>
            <a:r>
              <a:rPr lang="en-GB" sz="2800" b="1" dirty="0" err="1">
                <a:solidFill>
                  <a:schemeClr val="accent6">
                    <a:lumMod val="75000"/>
                  </a:schemeClr>
                </a:solidFill>
                <a:latin typeface="Verdana" panose="020B0604030504040204" pitchFamily="34" charset="0"/>
                <a:ea typeface="Verdana" panose="020B0604030504040204" pitchFamily="34" charset="0"/>
              </a:rPr>
              <a:t>Carpentier</a:t>
            </a:r>
            <a:r>
              <a:rPr lang="en-GB" sz="2800" b="1" dirty="0">
                <a:solidFill>
                  <a:schemeClr val="accent6">
                    <a:lumMod val="75000"/>
                  </a:schemeClr>
                </a:solidFill>
                <a:latin typeface="Verdana" panose="020B0604030504040204" pitchFamily="34" charset="0"/>
                <a:ea typeface="Verdana" panose="020B0604030504040204" pitchFamily="34" charset="0"/>
              </a:rPr>
              <a:t> as Director. A first step…</a:t>
            </a:r>
          </a:p>
          <a:p>
            <a:pPr marL="0" indent="0" algn="ctr">
              <a:buNone/>
            </a:pPr>
            <a:r>
              <a:rPr lang="en-GB" sz="2800" b="1" dirty="0">
                <a:solidFill>
                  <a:schemeClr val="tx1"/>
                </a:solidFill>
                <a:latin typeface="Verdana" panose="020B0604030504040204" pitchFamily="34" charset="0"/>
                <a:ea typeface="Verdana" panose="020B0604030504040204" pitchFamily="34" charset="0"/>
              </a:rPr>
              <a:t>1987-1988 European Year of the Environment</a:t>
            </a:r>
          </a:p>
          <a:p>
            <a:r>
              <a:rPr lang="en-GB" sz="2800" b="1" dirty="0">
                <a:solidFill>
                  <a:schemeClr val="accent6">
                    <a:lumMod val="75000"/>
                  </a:schemeClr>
                </a:solidFill>
                <a:latin typeface="Verdana" panose="020B0604030504040204" pitchFamily="34" charset="0"/>
                <a:ea typeface="Verdana" panose="020B0604030504040204" pitchFamily="34" charset="0"/>
              </a:rPr>
              <a:t>Stimulated, supported and co-funded many projects in all EU Member States</a:t>
            </a:r>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2800" b="1" dirty="0">
                <a:solidFill>
                  <a:schemeClr val="accent6">
                    <a:lumMod val="75000"/>
                  </a:schemeClr>
                </a:solidFill>
                <a:latin typeface="Verdana" panose="020B0604030504040204" pitchFamily="34" charset="0"/>
                <a:ea typeface="Verdana" panose="020B0604030504040204" pitchFamily="34" charset="0"/>
              </a:rPr>
              <a:t> </a:t>
            </a:r>
            <a:r>
              <a:rPr lang="en-GB" sz="2800" b="1" dirty="0">
                <a:solidFill>
                  <a:schemeClr val="tx1"/>
                </a:solidFill>
                <a:latin typeface="Verdana" panose="020B0604030504040204" pitchFamily="34" charset="0"/>
                <a:ea typeface="Verdana" panose="020B0604030504040204" pitchFamily="34" charset="0"/>
              </a:rPr>
              <a:t>The </a:t>
            </a:r>
            <a:r>
              <a:rPr lang="en-GB" sz="2800" b="1" i="1" dirty="0">
                <a:solidFill>
                  <a:schemeClr val="tx1"/>
                </a:solidFill>
                <a:latin typeface="Verdana" panose="020B0604030504040204" pitchFamily="34" charset="0"/>
                <a:ea typeface="Verdana" panose="020B0604030504040204" pitchFamily="34" charset="0"/>
              </a:rPr>
              <a:t>Life </a:t>
            </a:r>
            <a:r>
              <a:rPr lang="en-GB" sz="2800" b="1" dirty="0">
                <a:solidFill>
                  <a:schemeClr val="tx1"/>
                </a:solidFill>
                <a:latin typeface="Verdana" panose="020B0604030504040204" pitchFamily="34" charset="0"/>
                <a:ea typeface="Verdana" panose="020B0604030504040204" pitchFamily="34" charset="0"/>
              </a:rPr>
              <a:t>Programme</a:t>
            </a:r>
            <a:endParaRPr lang="fr-BE" sz="2800" b="1" dirty="0">
              <a:solidFill>
                <a:schemeClr val="tx1"/>
              </a:solidFill>
              <a:latin typeface="Verdana" panose="020B0604030504040204" pitchFamily="34" charset="0"/>
              <a:ea typeface="Verdana" panose="020B0604030504040204" pitchFamily="34" charset="0"/>
            </a:endParaRPr>
          </a:p>
          <a:p>
            <a:r>
              <a:rPr lang="en-GB" sz="2800" b="1" dirty="0">
                <a:solidFill>
                  <a:schemeClr val="accent6">
                    <a:lumMod val="75000"/>
                  </a:schemeClr>
                </a:solidFill>
                <a:latin typeface="Verdana" panose="020B0604030504040204" pitchFamily="34" charset="0"/>
                <a:ea typeface="Verdana" panose="020B0604030504040204" pitchFamily="34" charset="0"/>
              </a:rPr>
              <a:t>Starting with an inventory of national or local campaigns and modest co-       funding </a:t>
            </a:r>
            <a:r>
              <a:rPr lang="en-GB" sz="2800" b="1" i="1" dirty="0">
                <a:solidFill>
                  <a:schemeClr val="accent6">
                    <a:lumMod val="75000"/>
                  </a:schemeClr>
                </a:solidFill>
                <a:latin typeface="Verdana" panose="020B0604030504040204" pitchFamily="34" charset="0"/>
                <a:ea typeface="Verdana" panose="020B0604030504040204" pitchFamily="34" charset="0"/>
              </a:rPr>
              <a:t>Life</a:t>
            </a:r>
            <a:r>
              <a:rPr lang="en-GB" sz="2800" b="1" dirty="0">
                <a:solidFill>
                  <a:schemeClr val="accent6">
                    <a:lumMod val="75000"/>
                  </a:schemeClr>
                </a:solidFill>
                <a:latin typeface="Verdana" panose="020B0604030504040204" pitchFamily="34" charset="0"/>
                <a:ea typeface="Verdana" panose="020B0604030504040204" pitchFamily="34" charset="0"/>
              </a:rPr>
              <a:t> developed very successful programmes in the EU Member States </a:t>
            </a:r>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en-GB" sz="2800" b="1" dirty="0">
                <a:solidFill>
                  <a:schemeClr val="tx1"/>
                </a:solidFill>
                <a:latin typeface="Verdana" panose="020B0604030504040204" pitchFamily="34" charset="0"/>
                <a:ea typeface="Verdana" panose="020B0604030504040204" pitchFamily="34" charset="0"/>
              </a:rPr>
              <a:t>Consensus building with all stakeholders</a:t>
            </a:r>
          </a:p>
          <a:p>
            <a:r>
              <a:rPr lang="en-GB" sz="2800" b="1" dirty="0">
                <a:solidFill>
                  <a:schemeClr val="accent6">
                    <a:lumMod val="75000"/>
                  </a:schemeClr>
                </a:solidFill>
                <a:latin typeface="Verdana" panose="020B0604030504040204" pitchFamily="34" charset="0"/>
                <a:ea typeface="Verdana" panose="020B0604030504040204" pitchFamily="34" charset="0"/>
              </a:rPr>
              <a:t>In the nineties DG Environment and facilitators introduced a new methodology for preparing regulations on prior waste streams through consensus building processes with all stakeholders. Each process lasted between 2 and 3 years, piloted by a Member State: France for End-of-Life Vehicles, the U.K. for Health Care Waste, Italy for Electric and Electronic Waste. </a:t>
            </a:r>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2800" b="1" dirty="0">
              <a:solidFill>
                <a:schemeClr val="accent2">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21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42597" y="939765"/>
            <a:ext cx="10858498" cy="5431762"/>
          </a:xfrm>
          <a:solidFill>
            <a:schemeClr val="accent1">
              <a:lumMod val="20000"/>
              <a:lumOff val="80000"/>
            </a:schemeClr>
          </a:solidFill>
        </p:spPr>
        <p:txBody>
          <a:bodyPr>
            <a:normAutofit fontScale="92500" lnSpcReduction="20000"/>
          </a:bodyPr>
          <a:lstStyle/>
          <a:p>
            <a:pPr marL="0" indent="0" algn="ctr">
              <a:lnSpc>
                <a:spcPct val="107000"/>
              </a:lnSpc>
              <a:spcAft>
                <a:spcPts val="800"/>
              </a:spcAft>
              <a:buNone/>
            </a:pPr>
            <a:r>
              <a:rPr lang="en-GB" sz="3200" b="1" dirty="0">
                <a:solidFill>
                  <a:schemeClr val="accent2">
                    <a:lumMod val="50000"/>
                  </a:schemeClr>
                </a:solidFill>
                <a:latin typeface="Verdana" panose="020B0604030504040204" pitchFamily="34" charset="0"/>
                <a:ea typeface="Verdana" panose="020B0604030504040204" pitchFamily="34" charset="0"/>
              </a:rPr>
              <a:t>Science and Media</a:t>
            </a:r>
          </a:p>
          <a:p>
            <a:pPr marL="0" indent="0" algn="ctr">
              <a:lnSpc>
                <a:spcPct val="107000"/>
              </a:lnSpc>
              <a:spcAft>
                <a:spcPts val="800"/>
              </a:spcAft>
              <a:buNone/>
            </a:pPr>
            <a:r>
              <a:rPr lang="en-GB" sz="2000" b="1" dirty="0">
                <a:solidFill>
                  <a:schemeClr val="tx1"/>
                </a:solidFill>
                <a:latin typeface="Verdana" panose="020B0604030504040204" pitchFamily="34" charset="0"/>
                <a:ea typeface="Verdana" panose="020B0604030504040204" pitchFamily="34" charset="0"/>
              </a:rPr>
              <a:t>Indispensable actors contributing to </a:t>
            </a:r>
            <a:r>
              <a:rPr lang="en-GB" sz="2000" b="1">
                <a:solidFill>
                  <a:schemeClr val="tx1"/>
                </a:solidFill>
                <a:latin typeface="Verdana" panose="020B0604030504040204" pitchFamily="34" charset="0"/>
                <a:ea typeface="Verdana" panose="020B0604030504040204" pitchFamily="34" charset="0"/>
              </a:rPr>
              <a:t>environmental awareness</a:t>
            </a:r>
            <a:endParaRPr lang="en-GB" sz="2200" b="1" dirty="0">
              <a:solidFill>
                <a:schemeClr val="tx1"/>
              </a:solidFill>
              <a:latin typeface="Verdana" panose="020B0604030504040204" pitchFamily="34" charset="0"/>
              <a:ea typeface="Verdana" panose="020B0604030504040204" pitchFamily="34" charset="0"/>
            </a:endParaRPr>
          </a:p>
          <a:p>
            <a:r>
              <a:rPr lang="en-GB" sz="2400" b="1" dirty="0">
                <a:solidFill>
                  <a:schemeClr val="accent6">
                    <a:lumMod val="75000"/>
                  </a:schemeClr>
                </a:solidFill>
                <a:latin typeface="Verdana" panose="020B0604030504040204" pitchFamily="34" charset="0"/>
                <a:ea typeface="Verdana" panose="020B0604030504040204" pitchFamily="34" charset="0"/>
              </a:rPr>
              <a:t>In the past 50 years all scientific disciplines, all R&amp;D programmes, most teaching have increasingly taken the environmental parameter increasingly taken into account. </a:t>
            </a:r>
            <a:endParaRPr lang="fr-BE" sz="2400" b="1" dirty="0">
              <a:solidFill>
                <a:schemeClr val="accent6">
                  <a:lumMod val="75000"/>
                </a:schemeClr>
              </a:solidFill>
              <a:latin typeface="Verdana" panose="020B0604030504040204" pitchFamily="34" charset="0"/>
              <a:ea typeface="Verdana" panose="020B0604030504040204" pitchFamily="34" charset="0"/>
            </a:endParaRPr>
          </a:p>
          <a:p>
            <a:r>
              <a:rPr lang="en-GB" sz="2400" b="1" dirty="0">
                <a:solidFill>
                  <a:schemeClr val="accent6">
                    <a:lumMod val="75000"/>
                  </a:schemeClr>
                </a:solidFill>
                <a:latin typeface="Verdana" panose="020B0604030504040204" pitchFamily="34" charset="0"/>
                <a:ea typeface="Verdana" panose="020B0604030504040204" pitchFamily="34" charset="0"/>
              </a:rPr>
              <a:t>Many scientists built bridges with environmental and social NGO’s.</a:t>
            </a:r>
          </a:p>
          <a:p>
            <a:r>
              <a:rPr lang="en-GB" sz="2400" b="1" dirty="0">
                <a:solidFill>
                  <a:schemeClr val="accent6">
                    <a:lumMod val="75000"/>
                  </a:schemeClr>
                </a:solidFill>
                <a:latin typeface="Verdana" panose="020B0604030504040204" pitchFamily="34" charset="0"/>
                <a:ea typeface="Verdana" panose="020B0604030504040204" pitchFamily="34" charset="0"/>
              </a:rPr>
              <a:t>An interesting initiative in Belgium was the independent non-profit association </a:t>
            </a:r>
            <a:r>
              <a:rPr lang="en-GB" sz="2400" b="1" dirty="0" err="1">
                <a:solidFill>
                  <a:schemeClr val="accent6">
                    <a:lumMod val="75000"/>
                  </a:schemeClr>
                </a:solidFill>
                <a:latin typeface="Verdana" panose="020B0604030504040204" pitchFamily="34" charset="0"/>
                <a:ea typeface="Verdana" panose="020B0604030504040204" pitchFamily="34" charset="0"/>
              </a:rPr>
              <a:t>GreenFacts</a:t>
            </a:r>
            <a:r>
              <a:rPr lang="en-GB" sz="2400" b="1" dirty="0">
                <a:solidFill>
                  <a:schemeClr val="accent6">
                    <a:lumMod val="75000"/>
                  </a:schemeClr>
                </a:solidFill>
                <a:latin typeface="Verdana" panose="020B0604030504040204" pitchFamily="34" charset="0"/>
                <a:ea typeface="Verdana" panose="020B0604030504040204" pitchFamily="34" charset="0"/>
              </a:rPr>
              <a:t>, Scientific facts on Health and Environment.</a:t>
            </a:r>
          </a:p>
          <a:p>
            <a:r>
              <a:rPr lang="en-GB" sz="2400" b="1" dirty="0">
                <a:solidFill>
                  <a:schemeClr val="accent6">
                    <a:lumMod val="75000"/>
                  </a:schemeClr>
                </a:solidFill>
                <a:latin typeface="Verdana" panose="020B0604030504040204" pitchFamily="34" charset="0"/>
                <a:ea typeface="Verdana" panose="020B0604030504040204" pitchFamily="34" charset="0"/>
              </a:rPr>
              <a:t>The press at large has paid more attention to the negative news than to the positive. </a:t>
            </a:r>
          </a:p>
          <a:p>
            <a:r>
              <a:rPr lang="en-GB" sz="2400" b="1" dirty="0">
                <a:solidFill>
                  <a:schemeClr val="accent6">
                    <a:lumMod val="75000"/>
                  </a:schemeClr>
                </a:solidFill>
                <a:latin typeface="Verdana" panose="020B0604030504040204" pitchFamily="34" charset="0"/>
                <a:ea typeface="Verdana" panose="020B0604030504040204" pitchFamily="34" charset="0"/>
              </a:rPr>
              <a:t>Audio-visual media have often launched educational programmes on nature conservation and environmental protection, supporting also nation-wide campaigns</a:t>
            </a:r>
            <a:r>
              <a:rPr lang="en-GB" sz="2400" dirty="0">
                <a:latin typeface="Verdana" panose="020B0604030504040204" pitchFamily="34" charset="0"/>
                <a:ea typeface="Verdana" panose="020B0604030504040204" pitchFamily="34" charset="0"/>
              </a:rPr>
              <a:t>. </a:t>
            </a: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633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2AB5A971-98AD-47BE-AED1-348F42C60CC2}"/>
              </a:ext>
            </a:extLst>
          </p:cNvPr>
          <p:cNvSpPr>
            <a:spLocks noGrp="1"/>
          </p:cNvSpPr>
          <p:nvPr>
            <p:ph type="ctrTitle"/>
          </p:nvPr>
        </p:nvSpPr>
        <p:spPr>
          <a:xfrm>
            <a:off x="6746628" y="1783959"/>
            <a:ext cx="4645250" cy="2889114"/>
          </a:xfrm>
        </p:spPr>
        <p:txBody>
          <a:bodyPr anchor="b">
            <a:normAutofit/>
          </a:bodyPr>
          <a:lstStyle/>
          <a:p>
            <a:pPr algn="l"/>
            <a:r>
              <a:rPr lang="fr-BE" dirty="0"/>
              <a:t> </a:t>
            </a:r>
          </a:p>
        </p:txBody>
      </p:sp>
      <p:sp>
        <p:nvSpPr>
          <p:cNvPr id="3" name="Sous-titre 2">
            <a:extLst>
              <a:ext uri="{FF2B5EF4-FFF2-40B4-BE49-F238E27FC236}">
                <a16:creationId xmlns:a16="http://schemas.microsoft.com/office/drawing/2014/main" id="{E400C60B-5CDB-4AB5-BBD4-2FC433BE64B9}"/>
              </a:ext>
            </a:extLst>
          </p:cNvPr>
          <p:cNvSpPr>
            <a:spLocks noGrp="1"/>
          </p:cNvSpPr>
          <p:nvPr>
            <p:ph type="subTitle" idx="1"/>
          </p:nvPr>
        </p:nvSpPr>
        <p:spPr>
          <a:xfrm>
            <a:off x="6746627" y="4750893"/>
            <a:ext cx="4645250" cy="1147863"/>
          </a:xfrm>
        </p:spPr>
        <p:txBody>
          <a:bodyPr anchor="t">
            <a:normAutofit/>
          </a:bodyPr>
          <a:lstStyle/>
          <a:p>
            <a:pPr algn="l"/>
            <a:r>
              <a:rPr lang="fr-BE" sz="1400" dirty="0"/>
              <a:t>The Club of Rome EU-Chapter</a:t>
            </a:r>
          </a:p>
          <a:p>
            <a:pPr algn="l"/>
            <a:endParaRPr lang="fr-BE" sz="2000" dirty="0"/>
          </a:p>
        </p:txBody>
      </p:sp>
      <p:pic>
        <p:nvPicPr>
          <p:cNvPr id="5" name="Image 4" descr="Une image contenant signe, suspendu, blanc&#10;&#10;Description générée automatiquement">
            <a:extLst>
              <a:ext uri="{FF2B5EF4-FFF2-40B4-BE49-F238E27FC236}">
                <a16:creationId xmlns:a16="http://schemas.microsoft.com/office/drawing/2014/main" id="{AD452381-3041-436A-9FEC-2C0F009DB0BE}"/>
              </a:ext>
            </a:extLst>
          </p:cNvPr>
          <p:cNvPicPr>
            <a:picLocks noChangeAspect="1"/>
          </p:cNvPicPr>
          <p:nvPr/>
        </p:nvPicPr>
        <p:blipFill rotWithShape="1">
          <a:blip r:embed="rId2">
            <a:extLst>
              <a:ext uri="{28A0092B-C50C-407E-A947-70E740481C1C}">
                <a14:useLocalDpi xmlns:a14="http://schemas.microsoft.com/office/drawing/2010/main" val="0"/>
              </a:ext>
            </a:extLst>
          </a:blip>
          <a:srcRect b="2173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975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1109135" y="609600"/>
            <a:ext cx="10858498" cy="5431762"/>
          </a:xfrm>
          <a:solidFill>
            <a:schemeClr val="accent1">
              <a:lumMod val="20000"/>
              <a:lumOff val="80000"/>
            </a:schemeClr>
          </a:solidFill>
        </p:spPr>
        <p:txBody>
          <a:bodyPr>
            <a:normAutofit/>
          </a:bodyPr>
          <a:lstStyle/>
          <a:p>
            <a:pPr algn="ctr">
              <a:lnSpc>
                <a:spcPct val="107000"/>
              </a:lnSpc>
              <a:spcAft>
                <a:spcPts val="800"/>
              </a:spcAft>
            </a:pPr>
            <a:endParaRPr lang="en-GB" sz="3600" b="1"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3600" b="1"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rPr>
              <a:t>… an informal talk, an overview of milestones in my professional life, </a:t>
            </a:r>
          </a:p>
          <a:p>
            <a:pPr marL="0" indent="0" algn="ctr">
              <a:lnSpc>
                <a:spcPct val="107000"/>
              </a:lnSpc>
              <a:spcAft>
                <a:spcPts val="800"/>
              </a:spcAft>
              <a:buNone/>
            </a:pPr>
            <a:r>
              <a:rPr lang="en-GB" sz="3600" b="1"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rPr>
              <a:t>a testimonial for all those believing that </a:t>
            </a:r>
          </a:p>
          <a:p>
            <a:pPr marL="0" indent="0" algn="ctr">
              <a:lnSpc>
                <a:spcPct val="107000"/>
              </a:lnSpc>
              <a:spcAft>
                <a:spcPts val="800"/>
              </a:spcAft>
              <a:buNone/>
            </a:pPr>
            <a:r>
              <a:rPr lang="en-GB" sz="3600" b="1"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rPr>
              <a:t>Humans are part of Nature and should care for their Only One Earth</a:t>
            </a:r>
            <a:r>
              <a:rPr lang="en-GB" sz="3600" dirty="0">
                <a:solidFill>
                  <a:schemeClr val="accent6">
                    <a:lumMod val="75000"/>
                  </a:schemeClr>
                </a:solidFill>
                <a:latin typeface="Verdana" panose="020B0604030504040204" pitchFamily="34" charset="0"/>
                <a:ea typeface="Calibri" panose="020F0502020204030204" pitchFamily="34" charset="0"/>
                <a:cs typeface="Times New Roman" panose="02020603050405020304" pitchFamily="18" charset="0"/>
              </a:rPr>
              <a:t>. </a:t>
            </a:r>
            <a:endParaRPr lang="fr-BE" sz="36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ctr">
              <a:buNone/>
            </a:pPr>
            <a:endParaRPr lang="en-US" dirty="0">
              <a:solidFill>
                <a:schemeClr val="accent6">
                  <a:lumMod val="75000"/>
                </a:schemeClr>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67124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42597" y="939765"/>
            <a:ext cx="10858498" cy="5431762"/>
          </a:xfrm>
          <a:solidFill>
            <a:schemeClr val="accent1">
              <a:lumMod val="20000"/>
              <a:lumOff val="80000"/>
            </a:schemeClr>
          </a:solidFill>
        </p:spPr>
        <p:txBody>
          <a:bodyPr>
            <a:normAutofit/>
          </a:bodyPr>
          <a:lstStyle/>
          <a:p>
            <a:pPr marL="0" indent="0" algn="ctr">
              <a:buNone/>
            </a:pPr>
            <a:endParaRPr lang="en-GB" sz="2400" b="1" dirty="0"/>
          </a:p>
          <a:p>
            <a:pPr marL="0" indent="0" algn="ctr">
              <a:buNone/>
            </a:pPr>
            <a:endParaRPr lang="en-GB" sz="2400" b="1" dirty="0"/>
          </a:p>
          <a:p>
            <a:pPr marL="0" indent="0" algn="ctr">
              <a:buNone/>
            </a:pPr>
            <a:r>
              <a:rPr lang="fr-BE" sz="4800" b="1" i="1" dirty="0">
                <a:latin typeface="Footlight MT Light" panose="0204060206030A020304" pitchFamily="18" charset="0"/>
                <a:ea typeface="Verdana" panose="020B0604030504040204" pitchFamily="34" charset="0"/>
              </a:rPr>
              <a:t>There is a </a:t>
            </a:r>
            <a:r>
              <a:rPr lang="fr-BE" sz="4800" b="1" i="1" dirty="0" err="1">
                <a:latin typeface="Footlight MT Light" panose="0204060206030A020304" pitchFamily="18" charset="0"/>
                <a:ea typeface="Verdana" panose="020B0604030504040204" pitchFamily="34" charset="0"/>
              </a:rPr>
              <a:t>tide</a:t>
            </a:r>
            <a:r>
              <a:rPr lang="fr-BE" sz="4800" b="1" i="1" dirty="0">
                <a:latin typeface="Footlight MT Light" panose="0204060206030A020304" pitchFamily="18" charset="0"/>
                <a:ea typeface="Verdana" panose="020B0604030504040204" pitchFamily="34" charset="0"/>
              </a:rPr>
              <a:t> in the </a:t>
            </a:r>
            <a:r>
              <a:rPr lang="fr-BE" sz="4800" b="1" i="1" dirty="0" err="1">
                <a:latin typeface="Footlight MT Light" panose="0204060206030A020304" pitchFamily="18" charset="0"/>
                <a:ea typeface="Verdana" panose="020B0604030504040204" pitchFamily="34" charset="0"/>
              </a:rPr>
              <a:t>affairs</a:t>
            </a:r>
            <a:r>
              <a:rPr lang="fr-BE" sz="4800" b="1" i="1" dirty="0">
                <a:latin typeface="Footlight MT Light" panose="0204060206030A020304" pitchFamily="18" charset="0"/>
                <a:ea typeface="Verdana" panose="020B0604030504040204" pitchFamily="34" charset="0"/>
              </a:rPr>
              <a:t> of Men</a:t>
            </a:r>
          </a:p>
          <a:p>
            <a:pPr marL="0" indent="0" algn="ctr">
              <a:buNone/>
            </a:pPr>
            <a:r>
              <a:rPr lang="fr-BE" sz="4800" b="1" i="1" dirty="0" err="1">
                <a:latin typeface="Footlight MT Light" panose="0204060206030A020304" pitchFamily="18" charset="0"/>
                <a:ea typeface="Verdana" panose="020B0604030504040204" pitchFamily="34" charset="0"/>
              </a:rPr>
              <a:t>which</a:t>
            </a:r>
            <a:r>
              <a:rPr lang="fr-BE" sz="4800" b="1" i="1" dirty="0">
                <a:latin typeface="Footlight MT Light" panose="0204060206030A020304" pitchFamily="18" charset="0"/>
                <a:ea typeface="Verdana" panose="020B0604030504040204" pitchFamily="34" charset="0"/>
              </a:rPr>
              <a:t> </a:t>
            </a:r>
            <a:r>
              <a:rPr lang="fr-BE" sz="4800" b="1" i="1" dirty="0" err="1">
                <a:latin typeface="Footlight MT Light" panose="0204060206030A020304" pitchFamily="18" charset="0"/>
                <a:ea typeface="Verdana" panose="020B0604030504040204" pitchFamily="34" charset="0"/>
              </a:rPr>
              <a:t>taken</a:t>
            </a:r>
            <a:r>
              <a:rPr lang="fr-BE" sz="4800" b="1" i="1" dirty="0">
                <a:latin typeface="Footlight MT Light" panose="0204060206030A020304" pitchFamily="18" charset="0"/>
                <a:ea typeface="Verdana" panose="020B0604030504040204" pitchFamily="34" charset="0"/>
              </a:rPr>
              <a:t> at flood</a:t>
            </a:r>
          </a:p>
          <a:p>
            <a:pPr marL="0" indent="0" algn="ctr">
              <a:buNone/>
            </a:pPr>
            <a:r>
              <a:rPr lang="fr-BE" sz="4800" b="1" i="1" dirty="0">
                <a:latin typeface="Footlight MT Light" panose="0204060206030A020304" pitchFamily="18" charset="0"/>
                <a:ea typeface="Verdana" panose="020B0604030504040204" pitchFamily="34" charset="0"/>
              </a:rPr>
              <a:t>leads on to fortune.  </a:t>
            </a:r>
          </a:p>
          <a:p>
            <a:pPr marL="0" indent="0">
              <a:buNone/>
            </a:pPr>
            <a:r>
              <a:rPr lang="fr-BE" sz="2400" b="1" i="1" dirty="0">
                <a:latin typeface="Footlight MT Light" panose="0204060206030A020304" pitchFamily="18" charset="0"/>
                <a:ea typeface="Verdana" panose="020B0604030504040204" pitchFamily="34" charset="0"/>
              </a:rPr>
              <a:t>William Shakespeare</a:t>
            </a:r>
          </a:p>
          <a:p>
            <a:pPr marL="0" indent="0">
              <a:buNone/>
            </a:pPr>
            <a:endParaRPr lang="fr-BE" sz="2400" b="1" i="1" dirty="0">
              <a:latin typeface="Footlight MT Light" panose="0204060206030A020304" pitchFamily="18" charset="0"/>
              <a:ea typeface="Verdana" panose="020B0604030504040204" pitchFamily="34" charset="0"/>
            </a:endParaRPr>
          </a:p>
          <a:p>
            <a:pPr marL="0" indent="0" algn="ctr">
              <a:lnSpc>
                <a:spcPct val="107000"/>
              </a:lnSpc>
              <a:spcAft>
                <a:spcPts val="800"/>
              </a:spcAft>
              <a:buNone/>
            </a:pPr>
            <a:endParaRPr lang="en-GB" sz="2400" b="1" dirty="0">
              <a:solidFill>
                <a:schemeClr val="accent2">
                  <a:lumMod val="50000"/>
                </a:schemeClr>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312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Espace réservé du contenu 4" descr="Une image contenant arme à feu, vieux, blanc&#10;&#10;Description générée automatiquement">
            <a:extLst>
              <a:ext uri="{FF2B5EF4-FFF2-40B4-BE49-F238E27FC236}">
                <a16:creationId xmlns:a16="http://schemas.microsoft.com/office/drawing/2014/main" id="{C869111F-F554-4EF3-9DC9-56034D288A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337079" y="-1374610"/>
            <a:ext cx="4811186" cy="9944098"/>
          </a:xfrm>
          <a:solidFill>
            <a:schemeClr val="accent1">
              <a:lumMod val="20000"/>
              <a:lumOff val="80000"/>
            </a:schemeClr>
          </a:solidFill>
          <a:effectLst>
            <a:outerShdw blurRad="165100" dist="50800" dir="5400000" sx="97000" sy="97000" algn="ctr" rotWithShape="0">
              <a:srgbClr val="000000"/>
            </a:outerShdw>
          </a:effectLst>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9565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1333502" y="609601"/>
            <a:ext cx="10858498" cy="5431762"/>
          </a:xfrm>
          <a:solidFill>
            <a:schemeClr val="accent1">
              <a:lumMod val="20000"/>
              <a:lumOff val="80000"/>
            </a:schemeClr>
          </a:solidFill>
        </p:spPr>
        <p:txBody>
          <a:bodyPr>
            <a:normAutofit fontScale="92500" lnSpcReduction="20000"/>
          </a:bodyPr>
          <a:lstStyle/>
          <a:p>
            <a:pPr marL="0" indent="0" algn="ctr">
              <a:lnSpc>
                <a:spcPct val="107000"/>
              </a:lnSpc>
              <a:spcAft>
                <a:spcPts val="800"/>
              </a:spcAft>
              <a:buNone/>
            </a:pP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Some </a:t>
            </a:r>
            <a:r>
              <a:rPr lang="en-GB" sz="30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conclusions</a:t>
            </a:r>
          </a:p>
          <a:p>
            <a:pPr>
              <a:lnSpc>
                <a:spcPct val="107000"/>
              </a:lnSpc>
              <a:spcAft>
                <a:spcPts val="800"/>
              </a:spcAft>
              <a:buFont typeface="Wingdings" panose="05000000000000000000" pitchFamily="2" charset="2"/>
              <a:buChar char="Ø"/>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Our industrial society is not going to collapse: </a:t>
            </a:r>
            <a:r>
              <a:rPr lang="en-GB" sz="2200" b="1" u="sng"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it is already collapsing.</a:t>
            </a:r>
            <a:endParaRPr lang="en-GB" sz="2200" b="1" dirty="0">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buFont typeface="Wingdings" panose="05000000000000000000" pitchFamily="2" charset="2"/>
              <a:buChar char="Ø"/>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Homo sapiens became master and owner of Nature. Western Man imposed/exported his greedy way of life all over the World.  </a:t>
            </a:r>
          </a:p>
          <a:p>
            <a:pPr marL="0" lvl="0" indent="0" algn="just">
              <a:lnSpc>
                <a:spcPct val="107000"/>
              </a:lnSpc>
              <a:buNone/>
            </a:pP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buFont typeface="Wingdings" panose="05000000000000000000" pitchFamily="2" charset="2"/>
              <a:buChar char="Ø"/>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Our civilisation has lost the sense of spiritual values.</a:t>
            </a: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14300" indent="0">
              <a:lnSpc>
                <a:spcPct val="107000"/>
              </a:lnSpc>
              <a:buNone/>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buFont typeface="Wingdings" panose="05000000000000000000" pitchFamily="2" charset="2"/>
              <a:buChar char="Ø"/>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Growing consciousness, but little effective change in human behaviour.</a:t>
            </a: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14300" indent="0">
              <a:lnSpc>
                <a:spcPct val="107000"/>
              </a:lnSpc>
              <a:buNone/>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buFont typeface="Wingdings" panose="05000000000000000000" pitchFamily="2" charset="2"/>
              <a:buChar char="Ø"/>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Leadership is lacking the courage to enforce a radical change of course.</a:t>
            </a:r>
          </a:p>
          <a:p>
            <a:pPr lvl="0" algn="just">
              <a:lnSpc>
                <a:spcPct val="107000"/>
              </a:lnSpc>
              <a:buFont typeface="Wingdings" panose="05000000000000000000" pitchFamily="2" charset="2"/>
              <a:buChar char="Ø"/>
            </a:pPr>
            <a:endPar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buFont typeface="Wingdings" panose="05000000000000000000" pitchFamily="2" charset="2"/>
              <a:buChar char="Ø"/>
            </a:pPr>
            <a:r>
              <a:rPr lang="fr-BE"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Citizens behave mainly as consumers. Changing habits is difficult.</a:t>
            </a:r>
          </a:p>
          <a:p>
            <a:pPr marL="114300" indent="0">
              <a:lnSpc>
                <a:spcPct val="107000"/>
              </a:lnSpc>
              <a:buNone/>
            </a:pPr>
            <a:r>
              <a:rPr lang="en-GB" sz="22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2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089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1333502" y="609601"/>
            <a:ext cx="10858498" cy="5431762"/>
          </a:xfrm>
          <a:solidFill>
            <a:schemeClr val="accent1">
              <a:lumMod val="20000"/>
              <a:lumOff val="80000"/>
            </a:schemeClr>
          </a:solidFill>
        </p:spPr>
        <p:txBody>
          <a:bodyPr>
            <a:normAutofit lnSpcReduction="10000"/>
          </a:bodyPr>
          <a:lstStyle/>
          <a:p>
            <a:pPr marL="0" lvl="0" indent="0" algn="just">
              <a:lnSpc>
                <a:spcPct val="107000"/>
              </a:lnSpc>
              <a:buNone/>
            </a:pPr>
            <a:r>
              <a:rPr lang="en-GB" sz="1600" dirty="0">
                <a:latin typeface="Verdana" panose="020B0604030504040204" pitchFamily="34" charset="0"/>
                <a:ea typeface="Calibri" panose="020F0502020204030204" pitchFamily="34" charset="0"/>
                <a:cs typeface="Times New Roman" panose="02020603050405020304" pitchFamily="18" charset="0"/>
              </a:rPr>
              <a:t>                          </a:t>
            </a:r>
            <a:endParaRPr lang="en-GB" sz="1600" dirty="0">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buNone/>
            </a:pP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Some</a:t>
            </a:r>
            <a:r>
              <a:rPr lang="en-GB" sz="24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 </a:t>
            </a:r>
            <a:r>
              <a:rPr lang="en-GB" sz="2800" b="1" dirty="0">
                <a:solidFill>
                  <a:schemeClr val="accent2">
                    <a:lumMod val="50000"/>
                  </a:schemeClr>
                </a:solidFill>
                <a:latin typeface="Verdana" panose="020B0604030504040204" pitchFamily="34" charset="0"/>
                <a:ea typeface="Verdana" panose="020B0604030504040204" pitchFamily="34" charset="0"/>
                <a:cs typeface="Times New Roman" panose="02020603050405020304" pitchFamily="18" charset="0"/>
              </a:rPr>
              <a:t>conclusions</a:t>
            </a:r>
          </a:p>
          <a:p>
            <a:pPr marL="0" lvl="0" indent="0" algn="ctr">
              <a:lnSpc>
                <a:spcPct val="107000"/>
              </a:lnSpc>
              <a:buNone/>
            </a:pPr>
            <a:endParaRPr lang="en-GB" sz="1600" b="1" dirty="0">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We cannot foresee the unforeseeable, but we can try to shape the future. </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14300" indent="0">
              <a:lnSpc>
                <a:spcPct val="107000"/>
              </a:lnSpc>
              <a:buNone/>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Science and technology are only means, not the objective.</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14300" indent="0">
              <a:lnSpc>
                <a:spcPct val="107000"/>
              </a:lnSpc>
              <a:buNone/>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We should quit the growth obsession and our addiction to consumption. Seek a balance between efficiency and resilience.</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114300" indent="0">
              <a:lnSpc>
                <a:spcPct val="107000"/>
              </a:lnSpc>
              <a:buNone/>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 </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A new civilisation is only possible through a new Enlightenment based on values systems with a spiritual dimension.</a:t>
            </a:r>
            <a:endParaRPr lang="fr-BE" sz="2000" b="1" dirty="0">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marL="0" indent="0" algn="ctr">
              <a:lnSpc>
                <a:spcPct val="107000"/>
              </a:lnSpc>
              <a:spcAft>
                <a:spcPts val="800"/>
              </a:spcAft>
              <a:buNone/>
            </a:pPr>
            <a:endParaRPr lang="en-GB" sz="1600" b="1" dirty="0">
              <a:solidFill>
                <a:schemeClr val="accent6">
                  <a:lumMod val="75000"/>
                </a:schemeClr>
              </a:solidFill>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612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1333502" y="609601"/>
            <a:ext cx="10858498" cy="5431762"/>
          </a:xfrm>
          <a:solidFill>
            <a:schemeClr val="accent1">
              <a:lumMod val="20000"/>
              <a:lumOff val="80000"/>
            </a:schemeClr>
          </a:solidFill>
        </p:spPr>
        <p:txBody>
          <a:bodyPr>
            <a:normAutofit/>
          </a:bodyPr>
          <a:lstStyle/>
          <a:p>
            <a:pPr marL="0" lvl="0" indent="0" algn="ctr">
              <a:lnSpc>
                <a:spcPct val="107000"/>
              </a:lnSpc>
              <a:buNone/>
            </a:pPr>
            <a:r>
              <a:rPr lang="en-GB" sz="1600" dirty="0">
                <a:latin typeface="Verdana" panose="020B0604030504040204" pitchFamily="34" charset="0"/>
                <a:ea typeface="Calibri" panose="020F0502020204030204" pitchFamily="34" charset="0"/>
                <a:cs typeface="Times New Roman" panose="02020603050405020304" pitchFamily="18" charset="0"/>
              </a:rPr>
              <a:t>                          </a:t>
            </a:r>
            <a:endParaRPr lang="en-GB" sz="1600" b="1" dirty="0">
              <a:latin typeface="Verdana" panose="020B0604030504040204" pitchFamily="34" charset="0"/>
              <a:ea typeface="Calibri" panose="020F0502020204030204" pitchFamily="34" charset="0"/>
              <a:cs typeface="Times New Roman" panose="02020603050405020304" pitchFamily="18" charset="0"/>
            </a:endParaRPr>
          </a:p>
          <a:p>
            <a:pPr marL="0" indent="0" algn="ctr">
              <a:buNone/>
            </a:pPr>
            <a:r>
              <a:rPr lang="en-GB" sz="2400" b="1" dirty="0">
                <a:solidFill>
                  <a:schemeClr val="accent2">
                    <a:lumMod val="50000"/>
                  </a:schemeClr>
                </a:solidFill>
                <a:latin typeface="Verdana" panose="020B0604030504040204" pitchFamily="34" charset="0"/>
                <a:ea typeface="Verdana" panose="020B0604030504040204" pitchFamily="34" charset="0"/>
              </a:rPr>
              <a:t>A FIRST GLOBAL ANALYSIS AFTER 50 YEARS</a:t>
            </a:r>
          </a:p>
          <a:p>
            <a:pPr algn="ctr"/>
            <a:endParaRPr lang="fr-BE" sz="2400" b="1" dirty="0">
              <a:solidFill>
                <a:schemeClr val="accent6">
                  <a:lumMod val="75000"/>
                </a:schemeClr>
              </a:solidFill>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rPr>
              <a:t>Environmental awakening in the Western world started </a:t>
            </a:r>
          </a:p>
          <a:p>
            <a:pPr marL="0" indent="0" algn="ctr">
              <a:buNone/>
            </a:pPr>
            <a:r>
              <a:rPr lang="en-GB" sz="2000" b="1" dirty="0">
                <a:solidFill>
                  <a:schemeClr val="accent6">
                    <a:lumMod val="75000"/>
                  </a:schemeClr>
                </a:solidFill>
                <a:latin typeface="Verdana" panose="020B0604030504040204" pitchFamily="34" charset="0"/>
                <a:ea typeface="Verdana" panose="020B0604030504040204" pitchFamily="34" charset="0"/>
              </a:rPr>
              <a:t>in the fifties and sixties. </a:t>
            </a:r>
            <a:endParaRPr lang="fr-BE" sz="2000" b="1" dirty="0">
              <a:solidFill>
                <a:schemeClr val="accent6">
                  <a:lumMod val="75000"/>
                </a:schemeClr>
              </a:solidFill>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rPr>
              <a:t>In the last fifty years we distinguish in Europe three major phases:</a:t>
            </a:r>
          </a:p>
          <a:p>
            <a:pPr algn="ctr"/>
            <a:endParaRPr lang="fr-BE" sz="2000" b="1" dirty="0">
              <a:solidFill>
                <a:schemeClr val="accent6">
                  <a:lumMod val="75000"/>
                </a:schemeClr>
              </a:solidFill>
              <a:latin typeface="Verdana" panose="020B0604030504040204" pitchFamily="34" charset="0"/>
              <a:ea typeface="Verdana" panose="020B0604030504040204" pitchFamily="34" charset="0"/>
            </a:endParaRPr>
          </a:p>
          <a:p>
            <a:pPr lvl="0" algn="ctr">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rPr>
              <a:t>the </a:t>
            </a:r>
            <a:r>
              <a:rPr lang="en-GB" sz="2000" b="1" i="1" dirty="0">
                <a:solidFill>
                  <a:schemeClr val="accent6">
                    <a:lumMod val="75000"/>
                  </a:schemeClr>
                </a:solidFill>
                <a:latin typeface="Verdana" panose="020B0604030504040204" pitchFamily="34" charset="0"/>
                <a:ea typeface="Verdana" panose="020B0604030504040204" pitchFamily="34" charset="0"/>
              </a:rPr>
              <a:t>socialisation</a:t>
            </a:r>
            <a:r>
              <a:rPr lang="en-GB" sz="2000" b="1" dirty="0">
                <a:solidFill>
                  <a:schemeClr val="accent6">
                    <a:lumMod val="75000"/>
                  </a:schemeClr>
                </a:solidFill>
                <a:latin typeface="Verdana" panose="020B0604030504040204" pitchFamily="34" charset="0"/>
                <a:ea typeface="Verdana" panose="020B0604030504040204" pitchFamily="34" charset="0"/>
              </a:rPr>
              <a:t> of the environmental movement;</a:t>
            </a:r>
            <a:endParaRPr lang="fr-BE" sz="2000" b="1" dirty="0">
              <a:solidFill>
                <a:schemeClr val="accent6">
                  <a:lumMod val="75000"/>
                </a:schemeClr>
              </a:solidFill>
              <a:latin typeface="Verdana" panose="020B0604030504040204" pitchFamily="34" charset="0"/>
              <a:ea typeface="Verdana" panose="020B0604030504040204" pitchFamily="34" charset="0"/>
            </a:endParaRPr>
          </a:p>
          <a:p>
            <a:pPr lvl="0" algn="ctr">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rPr>
              <a:t>the </a:t>
            </a:r>
            <a:r>
              <a:rPr lang="en-GB" sz="2000" b="1" i="1" dirty="0">
                <a:solidFill>
                  <a:schemeClr val="accent6">
                    <a:lumMod val="75000"/>
                  </a:schemeClr>
                </a:solidFill>
                <a:latin typeface="Verdana" panose="020B0604030504040204" pitchFamily="34" charset="0"/>
                <a:ea typeface="Verdana" panose="020B0604030504040204" pitchFamily="34" charset="0"/>
              </a:rPr>
              <a:t>politization</a:t>
            </a:r>
            <a:r>
              <a:rPr lang="en-GB" sz="2000" b="1" dirty="0">
                <a:solidFill>
                  <a:schemeClr val="accent6">
                    <a:lumMod val="75000"/>
                  </a:schemeClr>
                </a:solidFill>
                <a:latin typeface="Verdana" panose="020B0604030504040204" pitchFamily="34" charset="0"/>
                <a:ea typeface="Verdana" panose="020B0604030504040204" pitchFamily="34" charset="0"/>
              </a:rPr>
              <a:t> of the environmental movement;</a:t>
            </a:r>
            <a:endParaRPr lang="fr-BE" sz="2000" b="1" dirty="0">
              <a:solidFill>
                <a:schemeClr val="accent6">
                  <a:lumMod val="75000"/>
                </a:schemeClr>
              </a:solidFill>
              <a:latin typeface="Verdana" panose="020B0604030504040204" pitchFamily="34" charset="0"/>
              <a:ea typeface="Verdana" panose="020B0604030504040204" pitchFamily="34" charset="0"/>
            </a:endParaRPr>
          </a:p>
          <a:p>
            <a:pPr lvl="0" algn="ctr">
              <a:buFont typeface="Wingdings" panose="05000000000000000000" pitchFamily="2" charset="2"/>
              <a:buChar char="Ø"/>
            </a:pPr>
            <a:r>
              <a:rPr lang="en-GB" sz="2000" b="1" dirty="0">
                <a:solidFill>
                  <a:schemeClr val="accent6">
                    <a:lumMod val="75000"/>
                  </a:schemeClr>
                </a:solidFill>
                <a:latin typeface="Verdana" panose="020B0604030504040204" pitchFamily="34" charset="0"/>
                <a:ea typeface="Verdana" panose="020B0604030504040204" pitchFamily="34" charset="0"/>
              </a:rPr>
              <a:t>the </a:t>
            </a:r>
            <a:r>
              <a:rPr lang="en-GB" sz="2000" b="1" i="1" dirty="0">
                <a:solidFill>
                  <a:schemeClr val="accent6">
                    <a:lumMod val="75000"/>
                  </a:schemeClr>
                </a:solidFill>
                <a:latin typeface="Verdana" panose="020B0604030504040204" pitchFamily="34" charset="0"/>
                <a:ea typeface="Verdana" panose="020B0604030504040204" pitchFamily="34" charset="0"/>
              </a:rPr>
              <a:t>internalisation</a:t>
            </a:r>
            <a:r>
              <a:rPr lang="en-GB" sz="2000" b="1" dirty="0">
                <a:solidFill>
                  <a:schemeClr val="accent6">
                    <a:lumMod val="75000"/>
                  </a:schemeClr>
                </a:solidFill>
                <a:latin typeface="Verdana" panose="020B0604030504040204" pitchFamily="34" charset="0"/>
                <a:ea typeface="Verdana" panose="020B0604030504040204" pitchFamily="34" charset="0"/>
              </a:rPr>
              <a:t> of the environmental concerns.</a:t>
            </a:r>
            <a:endParaRPr lang="fr-BE" sz="2000" b="1" dirty="0">
              <a:solidFill>
                <a:schemeClr val="accent6">
                  <a:lumMod val="75000"/>
                </a:schemeClr>
              </a:solidFill>
              <a:latin typeface="Verdana" panose="020B0604030504040204" pitchFamily="34" charset="0"/>
              <a:ea typeface="Verdana" panose="020B0604030504040204" pitchFamily="34" charset="0"/>
            </a:endParaRPr>
          </a:p>
          <a:p>
            <a:pPr marL="0" indent="0" algn="ctr">
              <a:lnSpc>
                <a:spcPct val="107000"/>
              </a:lnSpc>
              <a:spcAft>
                <a:spcPts val="800"/>
              </a:spcAft>
              <a:buNone/>
            </a:pPr>
            <a:endParaRPr lang="en-GB" sz="1600" b="1" dirty="0">
              <a:solidFill>
                <a:schemeClr val="accent6">
                  <a:lumMod val="75000"/>
                </a:schemeClr>
              </a:solidFill>
              <a:ea typeface="Calibri" panose="020F050202020403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219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a:bodyPr>
          <a:lstStyle/>
          <a:p>
            <a:pPr marL="0" indent="0" algn="ctr">
              <a:buNone/>
            </a:pPr>
            <a:r>
              <a:rPr lang="fr-BE" sz="2800" b="1" dirty="0">
                <a:solidFill>
                  <a:schemeClr val="accent2">
                    <a:lumMod val="50000"/>
                  </a:schemeClr>
                </a:solidFill>
                <a:latin typeface="Verdana" panose="020B0604030504040204" pitchFamily="34" charset="0"/>
                <a:ea typeface="Verdana" panose="020B0604030504040204" pitchFamily="34" charset="0"/>
              </a:rPr>
              <a:t>BACK TO HISTORY</a:t>
            </a:r>
          </a:p>
          <a:p>
            <a:pPr marL="0" indent="0" algn="ctr">
              <a:buNone/>
            </a:pPr>
            <a:endParaRPr lang="en-GB" sz="1600" b="1" dirty="0">
              <a:solidFill>
                <a:schemeClr val="accent6">
                  <a:lumMod val="75000"/>
                </a:schemeClr>
              </a:solidFill>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en-GB" sz="2400" b="1" dirty="0">
                <a:solidFill>
                  <a:schemeClr val="accent6">
                    <a:lumMod val="75000"/>
                  </a:schemeClr>
                </a:solidFill>
                <a:latin typeface="Verdana" panose="020B0604030504040204" pitchFamily="34" charset="0"/>
                <a:ea typeface="Verdana" panose="020B0604030504040204" pitchFamily="34" charset="0"/>
              </a:rPr>
              <a:t>The Environmental Movement in Europe</a:t>
            </a:r>
          </a:p>
          <a:p>
            <a:pPr algn="ctr">
              <a:buFont typeface="Wingdings" panose="05000000000000000000" pitchFamily="2" charset="2"/>
              <a:buChar char="Ø"/>
            </a:pPr>
            <a:endParaRPr lang="fr-BE" sz="2400" b="1" dirty="0">
              <a:solidFill>
                <a:schemeClr val="accent6">
                  <a:lumMod val="75000"/>
                </a:schemeClr>
              </a:solidFill>
              <a:latin typeface="Verdana" panose="020B0604030504040204" pitchFamily="34" charset="0"/>
              <a:ea typeface="Verdana" panose="020B0604030504040204" pitchFamily="34" charset="0"/>
            </a:endParaRPr>
          </a:p>
          <a:p>
            <a:pPr algn="ctr">
              <a:buFont typeface="Wingdings" panose="05000000000000000000" pitchFamily="2" charset="2"/>
              <a:buChar char="Ø"/>
            </a:pPr>
            <a:r>
              <a:rPr lang="en-GB" sz="2400" b="1" dirty="0">
                <a:solidFill>
                  <a:schemeClr val="accent6">
                    <a:lumMod val="75000"/>
                  </a:schemeClr>
                </a:solidFill>
                <a:latin typeface="Verdana" panose="020B0604030504040204" pitchFamily="34" charset="0"/>
                <a:ea typeface="Verdana" panose="020B0604030504040204" pitchFamily="34" charset="0"/>
              </a:rPr>
              <a:t>Rising Awareness in Industry</a:t>
            </a:r>
          </a:p>
          <a:p>
            <a:pPr algn="ctr">
              <a:buFont typeface="Wingdings" panose="05000000000000000000" pitchFamily="2" charset="2"/>
              <a:buChar char="Ø"/>
            </a:pPr>
            <a:endParaRPr lang="fr-BE" sz="2400" b="1" dirty="0">
              <a:solidFill>
                <a:schemeClr val="accent6">
                  <a:lumMod val="75000"/>
                </a:schemeClr>
              </a:solidFill>
              <a:latin typeface="Verdana" panose="020B0604030504040204" pitchFamily="34" charset="0"/>
              <a:ea typeface="Verdana" panose="020B0604030504040204" pitchFamily="34" charset="0"/>
            </a:endParaRPr>
          </a:p>
          <a:p>
            <a:pPr lvl="0" algn="ctr">
              <a:buFont typeface="Wingdings" panose="05000000000000000000" pitchFamily="2" charset="2"/>
              <a:buChar char="Ø"/>
            </a:pPr>
            <a:r>
              <a:rPr lang="en-GB" sz="2400" b="1" dirty="0">
                <a:solidFill>
                  <a:schemeClr val="accent6">
                    <a:lumMod val="75000"/>
                  </a:schemeClr>
                </a:solidFill>
                <a:latin typeface="Verdana" panose="020B0604030504040204" pitchFamily="34" charset="0"/>
                <a:ea typeface="Verdana" panose="020B0604030504040204" pitchFamily="34" charset="0"/>
              </a:rPr>
              <a:t>New Approaches in EU Policy making</a:t>
            </a:r>
          </a:p>
          <a:p>
            <a:pPr lvl="0" algn="ctr">
              <a:buFont typeface="Wingdings" panose="05000000000000000000" pitchFamily="2" charset="2"/>
              <a:buChar char="Ø"/>
            </a:pPr>
            <a:endParaRPr lang="en-GB" sz="2400" b="1" dirty="0">
              <a:solidFill>
                <a:schemeClr val="accent6">
                  <a:lumMod val="75000"/>
                </a:schemeClr>
              </a:solidFill>
              <a:latin typeface="Verdana" panose="020B0604030504040204" pitchFamily="34" charset="0"/>
              <a:ea typeface="Verdana" panose="020B0604030504040204" pitchFamily="34" charset="0"/>
            </a:endParaRPr>
          </a:p>
          <a:p>
            <a:pPr lvl="0" algn="ctr">
              <a:buFont typeface="Wingdings" panose="05000000000000000000" pitchFamily="2" charset="2"/>
              <a:buChar char="Ø"/>
            </a:pPr>
            <a:r>
              <a:rPr lang="en-GB" sz="2400" b="1" dirty="0">
                <a:solidFill>
                  <a:schemeClr val="accent6">
                    <a:lumMod val="75000"/>
                  </a:schemeClr>
                </a:solidFill>
                <a:latin typeface="Verdana" panose="020B0604030504040204" pitchFamily="34" charset="0"/>
                <a:ea typeface="Verdana" panose="020B0604030504040204" pitchFamily="34" charset="0"/>
              </a:rPr>
              <a:t>Science and Media</a:t>
            </a:r>
            <a:endParaRPr lang="fr-BE" sz="2400" b="1" dirty="0">
              <a:solidFill>
                <a:schemeClr val="accent6">
                  <a:lumMod val="75000"/>
                </a:schemeClr>
              </a:solidFill>
              <a:latin typeface="Verdana" panose="020B0604030504040204" pitchFamily="34" charset="0"/>
              <a:ea typeface="Verdana" panose="020B060403050404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3861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EB06B20-99A2-4E9D-9583-EBDE49DE944A}"/>
              </a:ext>
            </a:extLst>
          </p:cNvPr>
          <p:cNvSpPr>
            <a:spLocks noGrp="1"/>
          </p:cNvSpPr>
          <p:nvPr>
            <p:ph type="title"/>
          </p:nvPr>
        </p:nvSpPr>
        <p:spPr>
          <a:xfrm>
            <a:off x="1333502" y="609600"/>
            <a:ext cx="8596668" cy="1320800"/>
          </a:xfrm>
        </p:spPr>
        <p:txBody>
          <a:bodyPr>
            <a:normAutofit/>
          </a:bodyPr>
          <a:lstStyle/>
          <a:p>
            <a:br>
              <a:rPr lang="fr-BE" dirty="0"/>
            </a:br>
            <a:endParaRPr lang="fr-BE"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389637C9-D6AA-413E-85E8-C1757CF90D8D}"/>
              </a:ext>
            </a:extLst>
          </p:cNvPr>
          <p:cNvSpPr>
            <a:spLocks noGrp="1"/>
          </p:cNvSpPr>
          <p:nvPr>
            <p:ph idx="1"/>
          </p:nvPr>
        </p:nvSpPr>
        <p:spPr>
          <a:xfrm>
            <a:off x="884769" y="713119"/>
            <a:ext cx="10858498" cy="5431762"/>
          </a:xfrm>
          <a:solidFill>
            <a:schemeClr val="accent1">
              <a:lumMod val="20000"/>
              <a:lumOff val="80000"/>
            </a:schemeClr>
          </a:solidFill>
        </p:spPr>
        <p:txBody>
          <a:bodyPr>
            <a:normAutofit/>
          </a:bodyPr>
          <a:lstStyle/>
          <a:p>
            <a:pPr marL="0" indent="0" algn="ctr">
              <a:buNone/>
            </a:pPr>
            <a:r>
              <a:rPr lang="fr-BE" sz="2800" b="1" dirty="0">
                <a:solidFill>
                  <a:schemeClr val="accent2">
                    <a:lumMod val="50000"/>
                  </a:schemeClr>
                </a:solidFill>
                <a:latin typeface="Verdana" panose="020B0604030504040204" pitchFamily="34" charset="0"/>
                <a:ea typeface="Verdana" panose="020B0604030504040204" pitchFamily="34" charset="0"/>
              </a:rPr>
              <a:t>The Environmental Movement in Europe</a:t>
            </a:r>
            <a:endParaRPr lang="fr-BE" sz="2800" b="1" dirty="0">
              <a:solidFill>
                <a:schemeClr val="accent6">
                  <a:lumMod val="75000"/>
                </a:schemeClr>
              </a:solidFill>
              <a:latin typeface="Verdana" panose="020B0604030504040204" pitchFamily="34" charset="0"/>
              <a:ea typeface="Verdana" panose="020B0604030504040204" pitchFamily="34" charset="0"/>
            </a:endParaRP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1970 European Year of Nature Conservation</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1970 Bond Beter Leefmilieu / Inter-environnement</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1972 Stockholm: The U.N. Conference on Human Environment</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1973 Small is Beautiful</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1974 The European Environmental Bureau</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1976 Ecoropa: Ecological Europa</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1976 Denis de Rougemont: « L’Avenir est notre Affaire. »</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1979 European Parliament: The Greens are there!</a:t>
            </a:r>
          </a:p>
          <a:p>
            <a:pPr marL="0" indent="0" algn="ctr">
              <a:buNone/>
            </a:pPr>
            <a:r>
              <a:rPr lang="fr-BE" b="1" dirty="0">
                <a:solidFill>
                  <a:schemeClr val="accent6">
                    <a:lumMod val="75000"/>
                  </a:schemeClr>
                </a:solidFill>
                <a:latin typeface="Verdana" panose="020B0604030504040204" pitchFamily="34" charset="0"/>
                <a:ea typeface="Verdana" panose="020B0604030504040204" pitchFamily="34" charset="0"/>
              </a:rPr>
              <a:t>1989 European  Year of the Environment</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4686769"/>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1388</TotalTime>
  <Words>1968</Words>
  <Application>Microsoft Office PowerPoint</Application>
  <PresentationFormat>Grand écran</PresentationFormat>
  <Paragraphs>192</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Footlight MT Light</vt:lpstr>
      <vt:lpstr>Trebuchet MS</vt:lpstr>
      <vt:lpstr>Verdana</vt:lpstr>
      <vt:lpstr>Wingdings</vt:lpstr>
      <vt:lpstr>Wingdings 3</vt:lpstr>
      <vt:lpstr>Facette</vt:lpstr>
      <vt:lpstr>The Greening of Europe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Greening of Europe</dc:title>
  <dc:creator>Mark DUBRULLE</dc:creator>
  <cp:lastModifiedBy>Mark DUBRULLE</cp:lastModifiedBy>
  <cp:revision>75</cp:revision>
  <dcterms:created xsi:type="dcterms:W3CDTF">2019-10-15T14:28:11Z</dcterms:created>
  <dcterms:modified xsi:type="dcterms:W3CDTF">2019-11-20T17:13:45Z</dcterms:modified>
</cp:coreProperties>
</file>